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85" r:id="rId4"/>
    <p:sldId id="286" r:id="rId5"/>
    <p:sldId id="287" r:id="rId6"/>
    <p:sldId id="259" r:id="rId7"/>
    <p:sldId id="258" r:id="rId8"/>
    <p:sldId id="260" r:id="rId9"/>
    <p:sldId id="261" r:id="rId10"/>
    <p:sldId id="262" r:id="rId11"/>
    <p:sldId id="264" r:id="rId12"/>
    <p:sldId id="265" r:id="rId13"/>
    <p:sldId id="268" r:id="rId14"/>
    <p:sldId id="270" r:id="rId15"/>
    <p:sldId id="272" r:id="rId16"/>
    <p:sldId id="274" r:id="rId17"/>
    <p:sldId id="289" r:id="rId18"/>
    <p:sldId id="278" r:id="rId19"/>
    <p:sldId id="280" r:id="rId20"/>
    <p:sldId id="288" r:id="rId21"/>
    <p:sldId id="282" r:id="rId22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7" autoAdjust="0"/>
  </p:normalViewPr>
  <p:slideViewPr>
    <p:cSldViewPr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F6AC2-B017-4E03-8B33-05601EC2DABF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0521BD-8A70-4DC3-8174-0458B2C01242}">
      <dgm:prSet/>
      <dgm:spPr/>
      <dgm:t>
        <a:bodyPr/>
        <a:lstStyle/>
        <a:p>
          <a:pPr algn="ctr"/>
          <a:r>
            <a:rPr lang="en-US" b="1" dirty="0"/>
            <a:t>Bronx</a:t>
          </a:r>
        </a:p>
        <a:p>
          <a:pPr algn="ctr"/>
          <a:r>
            <a:rPr lang="en-US" dirty="0"/>
            <a:t>(718) 430-0200</a:t>
          </a:r>
        </a:p>
      </dgm:t>
    </dgm:pt>
    <dgm:pt modelId="{417DAC48-AA6C-4A40-B5BC-995AC776C52D}" type="parTrans" cxnId="{13A7486B-09DB-45A8-AD36-CF191A3240E5}">
      <dgm:prSet/>
      <dgm:spPr/>
      <dgm:t>
        <a:bodyPr/>
        <a:lstStyle/>
        <a:p>
          <a:endParaRPr lang="en-US"/>
        </a:p>
      </dgm:t>
    </dgm:pt>
    <dgm:pt modelId="{0F9C2E8A-A953-4FEA-BBB4-535E5C825AE3}" type="sibTrans" cxnId="{13A7486B-09DB-45A8-AD36-CF191A3240E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C7AEBA4-92AF-4070-839E-5FBA0E18FFE6}">
      <dgm:prSet/>
      <dgm:spPr/>
      <dgm:t>
        <a:bodyPr/>
        <a:lstStyle/>
        <a:p>
          <a:pPr algn="ctr"/>
          <a:r>
            <a:rPr lang="en-US" b="1" dirty="0"/>
            <a:t>Brooklyn</a:t>
          </a:r>
        </a:p>
        <a:p>
          <a:pPr algn="ctr"/>
          <a:r>
            <a:rPr lang="en-US" dirty="0"/>
            <a:t>(718) 965-8300</a:t>
          </a:r>
        </a:p>
      </dgm:t>
    </dgm:pt>
    <dgm:pt modelId="{CDCE5DA3-5A09-4C5C-B87E-BD6744FB57EB}" type="parTrans" cxnId="{5D0935E4-8D02-4681-8605-D1FCFF6ED811}">
      <dgm:prSet/>
      <dgm:spPr/>
      <dgm:t>
        <a:bodyPr/>
        <a:lstStyle/>
        <a:p>
          <a:endParaRPr lang="en-US"/>
        </a:p>
      </dgm:t>
    </dgm:pt>
    <dgm:pt modelId="{6449F112-3DB2-41CD-9A57-29CE2E3CAD1C}" type="sibTrans" cxnId="{5D0935E4-8D02-4681-8605-D1FCFF6ED81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6D0CA95-5B3E-442D-A76B-B43112187A5D}">
      <dgm:prSet/>
      <dgm:spPr/>
      <dgm:t>
        <a:bodyPr/>
        <a:lstStyle/>
        <a:p>
          <a:pPr algn="ctr"/>
          <a:r>
            <a:rPr lang="en-US" b="1" dirty="0"/>
            <a:t>   Manhattan</a:t>
          </a:r>
          <a:r>
            <a:rPr lang="en-US" dirty="0"/>
            <a:t>	</a:t>
          </a:r>
        </a:p>
        <a:p>
          <a:pPr algn="ctr"/>
          <a:r>
            <a:rPr lang="en-US" dirty="0"/>
            <a:t>(212) 570-4300 </a:t>
          </a:r>
        </a:p>
      </dgm:t>
    </dgm:pt>
    <dgm:pt modelId="{BC4382B4-4D1C-4D14-9252-3847EA10462D}" type="parTrans" cxnId="{213644F4-D592-4E81-A3F9-A308406DE098}">
      <dgm:prSet/>
      <dgm:spPr/>
      <dgm:t>
        <a:bodyPr/>
        <a:lstStyle/>
        <a:p>
          <a:endParaRPr lang="en-US"/>
        </a:p>
      </dgm:t>
    </dgm:pt>
    <dgm:pt modelId="{FE0242C3-DF36-400B-AA09-5F3AD5E5A135}" type="sibTrans" cxnId="{213644F4-D592-4E81-A3F9-A308406DE09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F603769-9AB3-4D31-8E38-2DDF84E0AB28}">
      <dgm:prSet/>
      <dgm:spPr/>
      <dgm:t>
        <a:bodyPr/>
        <a:lstStyle/>
        <a:p>
          <a:r>
            <a:rPr lang="en-US" dirty="0"/>
            <a:t>  </a:t>
          </a:r>
          <a:r>
            <a:rPr lang="en-US" b="1" dirty="0"/>
            <a:t>Staten Island</a:t>
          </a:r>
        </a:p>
        <a:p>
          <a:r>
            <a:rPr lang="en-US" dirty="0"/>
            <a:t>(718) 494-4296</a:t>
          </a:r>
        </a:p>
      </dgm:t>
    </dgm:pt>
    <dgm:pt modelId="{87107AFC-DE7E-427E-A2BE-5B2065C07DCB}" type="parTrans" cxnId="{D7E16D8B-189A-4CAB-A9D5-33F8DF327986}">
      <dgm:prSet/>
      <dgm:spPr/>
      <dgm:t>
        <a:bodyPr/>
        <a:lstStyle/>
        <a:p>
          <a:endParaRPr lang="en-US"/>
        </a:p>
      </dgm:t>
    </dgm:pt>
    <dgm:pt modelId="{51B9AD24-BFFD-472D-AA09-3D13CB23AA82}" type="sibTrans" cxnId="{D7E16D8B-189A-4CAB-A9D5-33F8DF327986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C7F145FD-652E-4F77-AC47-2D30DAA5E3B8}">
      <dgm:prSet/>
      <dgm:spPr/>
      <dgm:t>
        <a:bodyPr/>
        <a:lstStyle/>
        <a:p>
          <a:pPr algn="ctr"/>
          <a:r>
            <a:rPr lang="en-US" b="1" dirty="0"/>
            <a:t>Queens</a:t>
          </a:r>
        </a:p>
        <a:p>
          <a:pPr algn="ctr"/>
          <a:r>
            <a:rPr lang="en-US" dirty="0"/>
            <a:t>(718) 476-6200</a:t>
          </a:r>
        </a:p>
      </dgm:t>
    </dgm:pt>
    <dgm:pt modelId="{3B003E5F-AE76-4C7F-BC09-F26D09A7E688}" type="sibTrans" cxnId="{8CCFD9E5-E13A-469C-9C02-223D03A32E4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BB0E5F28-CF3B-4A5D-B9E1-078AC1E3CF76}" type="parTrans" cxnId="{8CCFD9E5-E13A-469C-9C02-223D03A32E46}">
      <dgm:prSet/>
      <dgm:spPr/>
      <dgm:t>
        <a:bodyPr/>
        <a:lstStyle/>
        <a:p>
          <a:endParaRPr lang="en-US"/>
        </a:p>
      </dgm:t>
    </dgm:pt>
    <dgm:pt modelId="{B86009FE-DFA2-417B-BC26-F471DF9CE9A2}" type="pres">
      <dgm:prSet presAssocID="{652F6AC2-B017-4E03-8B33-05601EC2DABF}" presName="Name0" presStyleCnt="0">
        <dgm:presLayoutVars>
          <dgm:animLvl val="lvl"/>
          <dgm:resizeHandles val="exact"/>
        </dgm:presLayoutVars>
      </dgm:prSet>
      <dgm:spPr/>
    </dgm:pt>
    <dgm:pt modelId="{1E25ED17-5CB1-4F95-9701-D6E36071A877}" type="pres">
      <dgm:prSet presAssocID="{260521BD-8A70-4DC3-8174-0458B2C01242}" presName="compositeNode" presStyleCnt="0">
        <dgm:presLayoutVars>
          <dgm:bulletEnabled val="1"/>
        </dgm:presLayoutVars>
      </dgm:prSet>
      <dgm:spPr/>
    </dgm:pt>
    <dgm:pt modelId="{53A29AB4-C4F8-4A92-B25F-389B1ADCB2C8}" type="pres">
      <dgm:prSet presAssocID="{260521BD-8A70-4DC3-8174-0458B2C01242}" presName="bgRect" presStyleLbl="bgAccFollowNode1" presStyleIdx="0" presStyleCnt="5"/>
      <dgm:spPr/>
    </dgm:pt>
    <dgm:pt modelId="{5F9D8720-36AA-405F-BDE7-4D937AA97D65}" type="pres">
      <dgm:prSet presAssocID="{0F9C2E8A-A953-4FEA-BBB4-535E5C825AE3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A11A77E2-9DF6-4F74-9A46-2A01CC4CCB80}" type="pres">
      <dgm:prSet presAssocID="{260521BD-8A70-4DC3-8174-0458B2C01242}" presName="bottomLine" presStyleLbl="alignNode1" presStyleIdx="1" presStyleCnt="10">
        <dgm:presLayoutVars/>
      </dgm:prSet>
      <dgm:spPr/>
    </dgm:pt>
    <dgm:pt modelId="{1EEE8A5D-7C91-429D-8A2D-53EF65DDEF13}" type="pres">
      <dgm:prSet presAssocID="{260521BD-8A70-4DC3-8174-0458B2C01242}" presName="nodeText" presStyleLbl="bgAccFollowNode1" presStyleIdx="0" presStyleCnt="5">
        <dgm:presLayoutVars>
          <dgm:bulletEnabled val="1"/>
        </dgm:presLayoutVars>
      </dgm:prSet>
      <dgm:spPr/>
    </dgm:pt>
    <dgm:pt modelId="{906FE560-81F7-44F3-AEFC-2F4FFD08596B}" type="pres">
      <dgm:prSet presAssocID="{0F9C2E8A-A953-4FEA-BBB4-535E5C825AE3}" presName="sibTrans" presStyleCnt="0"/>
      <dgm:spPr/>
    </dgm:pt>
    <dgm:pt modelId="{569EF204-CE03-4806-82C1-D798434B11F2}" type="pres">
      <dgm:prSet presAssocID="{8C7AEBA4-92AF-4070-839E-5FBA0E18FFE6}" presName="compositeNode" presStyleCnt="0">
        <dgm:presLayoutVars>
          <dgm:bulletEnabled val="1"/>
        </dgm:presLayoutVars>
      </dgm:prSet>
      <dgm:spPr/>
    </dgm:pt>
    <dgm:pt modelId="{0D786E45-CAD6-40B6-BB54-FBEE989A1B6E}" type="pres">
      <dgm:prSet presAssocID="{8C7AEBA4-92AF-4070-839E-5FBA0E18FFE6}" presName="bgRect" presStyleLbl="bgAccFollowNode1" presStyleIdx="1" presStyleCnt="5"/>
      <dgm:spPr/>
    </dgm:pt>
    <dgm:pt modelId="{A2C3CA0F-AE12-4577-B6F0-9BC057AE6283}" type="pres">
      <dgm:prSet presAssocID="{6449F112-3DB2-41CD-9A57-29CE2E3CAD1C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876D88A9-1984-48BC-8DCC-217C45333F81}" type="pres">
      <dgm:prSet presAssocID="{8C7AEBA4-92AF-4070-839E-5FBA0E18FFE6}" presName="bottomLine" presStyleLbl="alignNode1" presStyleIdx="3" presStyleCnt="10">
        <dgm:presLayoutVars/>
      </dgm:prSet>
      <dgm:spPr/>
    </dgm:pt>
    <dgm:pt modelId="{80141792-8CA7-4E10-8FB1-FF9C4A123841}" type="pres">
      <dgm:prSet presAssocID="{8C7AEBA4-92AF-4070-839E-5FBA0E18FFE6}" presName="nodeText" presStyleLbl="bgAccFollowNode1" presStyleIdx="1" presStyleCnt="5">
        <dgm:presLayoutVars>
          <dgm:bulletEnabled val="1"/>
        </dgm:presLayoutVars>
      </dgm:prSet>
      <dgm:spPr/>
    </dgm:pt>
    <dgm:pt modelId="{6FE14F5A-CDA7-4EC0-9C69-382902C6CEE8}" type="pres">
      <dgm:prSet presAssocID="{6449F112-3DB2-41CD-9A57-29CE2E3CAD1C}" presName="sibTrans" presStyleCnt="0"/>
      <dgm:spPr/>
    </dgm:pt>
    <dgm:pt modelId="{2825C4C2-DF2D-46C5-96D6-57B5FEC41A6B}" type="pres">
      <dgm:prSet presAssocID="{96D0CA95-5B3E-442D-A76B-B43112187A5D}" presName="compositeNode" presStyleCnt="0">
        <dgm:presLayoutVars>
          <dgm:bulletEnabled val="1"/>
        </dgm:presLayoutVars>
      </dgm:prSet>
      <dgm:spPr/>
    </dgm:pt>
    <dgm:pt modelId="{7C12E623-580D-4CA4-A3E7-F1A6A41645B5}" type="pres">
      <dgm:prSet presAssocID="{96D0CA95-5B3E-442D-A76B-B43112187A5D}" presName="bgRect" presStyleLbl="bgAccFollowNode1" presStyleIdx="2" presStyleCnt="5"/>
      <dgm:spPr/>
    </dgm:pt>
    <dgm:pt modelId="{392085F3-85A7-4A08-85AC-AD57FEFB3F04}" type="pres">
      <dgm:prSet presAssocID="{FE0242C3-DF36-400B-AA09-5F3AD5E5A135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1422EA15-2F8A-458C-80C6-17C4ADC616F5}" type="pres">
      <dgm:prSet presAssocID="{96D0CA95-5B3E-442D-A76B-B43112187A5D}" presName="bottomLine" presStyleLbl="alignNode1" presStyleIdx="5" presStyleCnt="10">
        <dgm:presLayoutVars/>
      </dgm:prSet>
      <dgm:spPr/>
    </dgm:pt>
    <dgm:pt modelId="{582F1049-4DD2-4171-BED4-A9AA03039C7D}" type="pres">
      <dgm:prSet presAssocID="{96D0CA95-5B3E-442D-A76B-B43112187A5D}" presName="nodeText" presStyleLbl="bgAccFollowNode1" presStyleIdx="2" presStyleCnt="5">
        <dgm:presLayoutVars>
          <dgm:bulletEnabled val="1"/>
        </dgm:presLayoutVars>
      </dgm:prSet>
      <dgm:spPr/>
    </dgm:pt>
    <dgm:pt modelId="{7181492B-7D96-452E-BEF3-04679212EF57}" type="pres">
      <dgm:prSet presAssocID="{FE0242C3-DF36-400B-AA09-5F3AD5E5A135}" presName="sibTrans" presStyleCnt="0"/>
      <dgm:spPr/>
    </dgm:pt>
    <dgm:pt modelId="{685E193F-39DC-4768-88AD-EEA8253F83BE}" type="pres">
      <dgm:prSet presAssocID="{C7F145FD-652E-4F77-AC47-2D30DAA5E3B8}" presName="compositeNode" presStyleCnt="0">
        <dgm:presLayoutVars>
          <dgm:bulletEnabled val="1"/>
        </dgm:presLayoutVars>
      </dgm:prSet>
      <dgm:spPr/>
    </dgm:pt>
    <dgm:pt modelId="{00B3F8AD-71B4-4E9C-9F89-07B9030FC16A}" type="pres">
      <dgm:prSet presAssocID="{C7F145FD-652E-4F77-AC47-2D30DAA5E3B8}" presName="bgRect" presStyleLbl="bgAccFollowNode1" presStyleIdx="3" presStyleCnt="5" custLinFactNeighborX="887" custLinFactNeighborY="-1456"/>
      <dgm:spPr/>
    </dgm:pt>
    <dgm:pt modelId="{5970A1E5-D7F6-4C8F-B192-E6C1BD5DCAB4}" type="pres">
      <dgm:prSet presAssocID="{3B003E5F-AE76-4C7F-BC09-F26D09A7E688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4BEB4D6E-DE18-4B31-A2DA-0B59F82B55FA}" type="pres">
      <dgm:prSet presAssocID="{C7F145FD-652E-4F77-AC47-2D30DAA5E3B8}" presName="bottomLine" presStyleLbl="alignNode1" presStyleIdx="7" presStyleCnt="10">
        <dgm:presLayoutVars/>
      </dgm:prSet>
      <dgm:spPr/>
    </dgm:pt>
    <dgm:pt modelId="{49A27D96-7E24-4A02-9060-037323867B36}" type="pres">
      <dgm:prSet presAssocID="{C7F145FD-652E-4F77-AC47-2D30DAA5E3B8}" presName="nodeText" presStyleLbl="bgAccFollowNode1" presStyleIdx="3" presStyleCnt="5">
        <dgm:presLayoutVars>
          <dgm:bulletEnabled val="1"/>
        </dgm:presLayoutVars>
      </dgm:prSet>
      <dgm:spPr/>
    </dgm:pt>
    <dgm:pt modelId="{CCFB0950-6B89-47C0-BFE6-218F1BC0544E}" type="pres">
      <dgm:prSet presAssocID="{3B003E5F-AE76-4C7F-BC09-F26D09A7E688}" presName="sibTrans" presStyleCnt="0"/>
      <dgm:spPr/>
    </dgm:pt>
    <dgm:pt modelId="{0F9F7EC0-D093-4326-87E2-871F37253D28}" type="pres">
      <dgm:prSet presAssocID="{DF603769-9AB3-4D31-8E38-2DDF84E0AB28}" presName="compositeNode" presStyleCnt="0">
        <dgm:presLayoutVars>
          <dgm:bulletEnabled val="1"/>
        </dgm:presLayoutVars>
      </dgm:prSet>
      <dgm:spPr/>
    </dgm:pt>
    <dgm:pt modelId="{6282C4CB-069D-4456-9DF3-3578793DB22C}" type="pres">
      <dgm:prSet presAssocID="{DF603769-9AB3-4D31-8E38-2DDF84E0AB28}" presName="bgRect" presStyleLbl="bgAccFollowNode1" presStyleIdx="4" presStyleCnt="5"/>
      <dgm:spPr/>
    </dgm:pt>
    <dgm:pt modelId="{126F7D4B-FC1C-44EE-AF43-A620EDCBBEEA}" type="pres">
      <dgm:prSet presAssocID="{51B9AD24-BFFD-472D-AA09-3D13CB23AA82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1E684AE2-213B-4DBD-86E6-B94ED685E1D1}" type="pres">
      <dgm:prSet presAssocID="{DF603769-9AB3-4D31-8E38-2DDF84E0AB28}" presName="bottomLine" presStyleLbl="alignNode1" presStyleIdx="9" presStyleCnt="10">
        <dgm:presLayoutVars/>
      </dgm:prSet>
      <dgm:spPr/>
    </dgm:pt>
    <dgm:pt modelId="{057D4422-3B32-4A8A-A1FD-1FDB2EF68008}" type="pres">
      <dgm:prSet presAssocID="{DF603769-9AB3-4D31-8E38-2DDF84E0AB28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3FA39A00-B3B8-4E00-8412-C584E1D171AD}" type="presOf" srcId="{652F6AC2-B017-4E03-8B33-05601EC2DABF}" destId="{B86009FE-DFA2-417B-BC26-F471DF9CE9A2}" srcOrd="0" destOrd="0" presId="urn:microsoft.com/office/officeart/2016/7/layout/BasicLinearProcessNumbered"/>
    <dgm:cxn modelId="{81C8C22A-96E7-451B-8840-68CAE6B8EC0D}" type="presOf" srcId="{C7F145FD-652E-4F77-AC47-2D30DAA5E3B8}" destId="{49A27D96-7E24-4A02-9060-037323867B36}" srcOrd="1" destOrd="0" presId="urn:microsoft.com/office/officeart/2016/7/layout/BasicLinearProcessNumbered"/>
    <dgm:cxn modelId="{8703BC5B-84FF-473A-A074-370A8F777D42}" type="presOf" srcId="{96D0CA95-5B3E-442D-A76B-B43112187A5D}" destId="{7C12E623-580D-4CA4-A3E7-F1A6A41645B5}" srcOrd="0" destOrd="0" presId="urn:microsoft.com/office/officeart/2016/7/layout/BasicLinearProcessNumbered"/>
    <dgm:cxn modelId="{DDA90368-75EB-4E6F-8B12-B8F2E6919AB4}" type="presOf" srcId="{DF603769-9AB3-4D31-8E38-2DDF84E0AB28}" destId="{057D4422-3B32-4A8A-A1FD-1FDB2EF68008}" srcOrd="1" destOrd="0" presId="urn:microsoft.com/office/officeart/2016/7/layout/BasicLinearProcessNumbered"/>
    <dgm:cxn modelId="{13A7486B-09DB-45A8-AD36-CF191A3240E5}" srcId="{652F6AC2-B017-4E03-8B33-05601EC2DABF}" destId="{260521BD-8A70-4DC3-8174-0458B2C01242}" srcOrd="0" destOrd="0" parTransId="{417DAC48-AA6C-4A40-B5BC-995AC776C52D}" sibTransId="{0F9C2E8A-A953-4FEA-BBB4-535E5C825AE3}"/>
    <dgm:cxn modelId="{C8144772-172E-47A2-80F0-9500DB71C135}" type="presOf" srcId="{3B003E5F-AE76-4C7F-BC09-F26D09A7E688}" destId="{5970A1E5-D7F6-4C8F-B192-E6C1BD5DCAB4}" srcOrd="0" destOrd="0" presId="urn:microsoft.com/office/officeart/2016/7/layout/BasicLinearProcessNumbered"/>
    <dgm:cxn modelId="{F40A4E76-E4AA-4D73-AA09-016991AF8F01}" type="presOf" srcId="{260521BD-8A70-4DC3-8174-0458B2C01242}" destId="{53A29AB4-C4F8-4A92-B25F-389B1ADCB2C8}" srcOrd="0" destOrd="0" presId="urn:microsoft.com/office/officeart/2016/7/layout/BasicLinearProcessNumbered"/>
    <dgm:cxn modelId="{707EC076-1AB9-48F6-ABBF-1F7A01066E82}" type="presOf" srcId="{FE0242C3-DF36-400B-AA09-5F3AD5E5A135}" destId="{392085F3-85A7-4A08-85AC-AD57FEFB3F04}" srcOrd="0" destOrd="0" presId="urn:microsoft.com/office/officeart/2016/7/layout/BasicLinearProcessNumbered"/>
    <dgm:cxn modelId="{96F8B17C-3EF8-4BC2-87B5-4B34B2CEFD14}" type="presOf" srcId="{96D0CA95-5B3E-442D-A76B-B43112187A5D}" destId="{582F1049-4DD2-4171-BED4-A9AA03039C7D}" srcOrd="1" destOrd="0" presId="urn:microsoft.com/office/officeart/2016/7/layout/BasicLinearProcessNumbered"/>
    <dgm:cxn modelId="{8334757F-A36B-4085-8371-D859268F9938}" type="presOf" srcId="{C7F145FD-652E-4F77-AC47-2D30DAA5E3B8}" destId="{00B3F8AD-71B4-4E9C-9F89-07B9030FC16A}" srcOrd="0" destOrd="0" presId="urn:microsoft.com/office/officeart/2016/7/layout/BasicLinearProcessNumbered"/>
    <dgm:cxn modelId="{22003986-AE30-49EE-B2BB-11BA9F384A3C}" type="presOf" srcId="{8C7AEBA4-92AF-4070-839E-5FBA0E18FFE6}" destId="{80141792-8CA7-4E10-8FB1-FF9C4A123841}" srcOrd="1" destOrd="0" presId="urn:microsoft.com/office/officeart/2016/7/layout/BasicLinearProcessNumbered"/>
    <dgm:cxn modelId="{D7E16D8B-189A-4CAB-A9D5-33F8DF327986}" srcId="{652F6AC2-B017-4E03-8B33-05601EC2DABF}" destId="{DF603769-9AB3-4D31-8E38-2DDF84E0AB28}" srcOrd="4" destOrd="0" parTransId="{87107AFC-DE7E-427E-A2BE-5B2065C07DCB}" sibTransId="{51B9AD24-BFFD-472D-AA09-3D13CB23AA82}"/>
    <dgm:cxn modelId="{2FADADA2-E195-4969-8190-2788B95B5B35}" type="presOf" srcId="{260521BD-8A70-4DC3-8174-0458B2C01242}" destId="{1EEE8A5D-7C91-429D-8A2D-53EF65DDEF13}" srcOrd="1" destOrd="0" presId="urn:microsoft.com/office/officeart/2016/7/layout/BasicLinearProcessNumbered"/>
    <dgm:cxn modelId="{962ED5A4-BBF5-4530-8EC3-0F7963B6334B}" type="presOf" srcId="{0F9C2E8A-A953-4FEA-BBB4-535E5C825AE3}" destId="{5F9D8720-36AA-405F-BDE7-4D937AA97D65}" srcOrd="0" destOrd="0" presId="urn:microsoft.com/office/officeart/2016/7/layout/BasicLinearProcessNumbered"/>
    <dgm:cxn modelId="{7E4228AB-6348-46F3-9854-71AEA2FABF5B}" type="presOf" srcId="{6449F112-3DB2-41CD-9A57-29CE2E3CAD1C}" destId="{A2C3CA0F-AE12-4577-B6F0-9BC057AE6283}" srcOrd="0" destOrd="0" presId="urn:microsoft.com/office/officeart/2016/7/layout/BasicLinearProcessNumbered"/>
    <dgm:cxn modelId="{8B17C5BE-5878-4859-AC63-D525B399B5E2}" type="presOf" srcId="{DF603769-9AB3-4D31-8E38-2DDF84E0AB28}" destId="{6282C4CB-069D-4456-9DF3-3578793DB22C}" srcOrd="0" destOrd="0" presId="urn:microsoft.com/office/officeart/2016/7/layout/BasicLinearProcessNumbered"/>
    <dgm:cxn modelId="{269932C3-D547-4B2A-9676-EA7AF3BC69C9}" type="presOf" srcId="{8C7AEBA4-92AF-4070-839E-5FBA0E18FFE6}" destId="{0D786E45-CAD6-40B6-BB54-FBEE989A1B6E}" srcOrd="0" destOrd="0" presId="urn:microsoft.com/office/officeart/2016/7/layout/BasicLinearProcessNumbered"/>
    <dgm:cxn modelId="{5D0935E4-8D02-4681-8605-D1FCFF6ED811}" srcId="{652F6AC2-B017-4E03-8B33-05601EC2DABF}" destId="{8C7AEBA4-92AF-4070-839E-5FBA0E18FFE6}" srcOrd="1" destOrd="0" parTransId="{CDCE5DA3-5A09-4C5C-B87E-BD6744FB57EB}" sibTransId="{6449F112-3DB2-41CD-9A57-29CE2E3CAD1C}"/>
    <dgm:cxn modelId="{8CCFD9E5-E13A-469C-9C02-223D03A32E46}" srcId="{652F6AC2-B017-4E03-8B33-05601EC2DABF}" destId="{C7F145FD-652E-4F77-AC47-2D30DAA5E3B8}" srcOrd="3" destOrd="0" parTransId="{BB0E5F28-CF3B-4A5D-B9E1-078AC1E3CF76}" sibTransId="{3B003E5F-AE76-4C7F-BC09-F26D09A7E688}"/>
    <dgm:cxn modelId="{213644F4-D592-4E81-A3F9-A308406DE098}" srcId="{652F6AC2-B017-4E03-8B33-05601EC2DABF}" destId="{96D0CA95-5B3E-442D-A76B-B43112187A5D}" srcOrd="2" destOrd="0" parTransId="{BC4382B4-4D1C-4D14-9252-3847EA10462D}" sibTransId="{FE0242C3-DF36-400B-AA09-5F3AD5E5A135}"/>
    <dgm:cxn modelId="{12EC7AF8-E58D-4707-842B-99719EE254E6}" type="presOf" srcId="{51B9AD24-BFFD-472D-AA09-3D13CB23AA82}" destId="{126F7D4B-FC1C-44EE-AF43-A620EDCBBEEA}" srcOrd="0" destOrd="0" presId="urn:microsoft.com/office/officeart/2016/7/layout/BasicLinearProcessNumbered"/>
    <dgm:cxn modelId="{B424E23B-8E4D-47FD-9FC3-6FAECDDD9AD5}" type="presParOf" srcId="{B86009FE-DFA2-417B-BC26-F471DF9CE9A2}" destId="{1E25ED17-5CB1-4F95-9701-D6E36071A877}" srcOrd="0" destOrd="0" presId="urn:microsoft.com/office/officeart/2016/7/layout/BasicLinearProcessNumbered"/>
    <dgm:cxn modelId="{8A70A8EE-7DC2-46A1-8306-D94DF4BA0ABF}" type="presParOf" srcId="{1E25ED17-5CB1-4F95-9701-D6E36071A877}" destId="{53A29AB4-C4F8-4A92-B25F-389B1ADCB2C8}" srcOrd="0" destOrd="0" presId="urn:microsoft.com/office/officeart/2016/7/layout/BasicLinearProcessNumbered"/>
    <dgm:cxn modelId="{4C95292D-700D-4C63-91F3-0AC80A9234E4}" type="presParOf" srcId="{1E25ED17-5CB1-4F95-9701-D6E36071A877}" destId="{5F9D8720-36AA-405F-BDE7-4D937AA97D65}" srcOrd="1" destOrd="0" presId="urn:microsoft.com/office/officeart/2016/7/layout/BasicLinearProcessNumbered"/>
    <dgm:cxn modelId="{42D06237-4E51-4373-B9ED-36A37EBD4ED0}" type="presParOf" srcId="{1E25ED17-5CB1-4F95-9701-D6E36071A877}" destId="{A11A77E2-9DF6-4F74-9A46-2A01CC4CCB80}" srcOrd="2" destOrd="0" presId="urn:microsoft.com/office/officeart/2016/7/layout/BasicLinearProcessNumbered"/>
    <dgm:cxn modelId="{122F1F97-E200-46C3-93DF-F2BBC81E89FD}" type="presParOf" srcId="{1E25ED17-5CB1-4F95-9701-D6E36071A877}" destId="{1EEE8A5D-7C91-429D-8A2D-53EF65DDEF13}" srcOrd="3" destOrd="0" presId="urn:microsoft.com/office/officeart/2016/7/layout/BasicLinearProcessNumbered"/>
    <dgm:cxn modelId="{B67B8C9C-F842-4069-B08A-B59E640C414F}" type="presParOf" srcId="{B86009FE-DFA2-417B-BC26-F471DF9CE9A2}" destId="{906FE560-81F7-44F3-AEFC-2F4FFD08596B}" srcOrd="1" destOrd="0" presId="urn:microsoft.com/office/officeart/2016/7/layout/BasicLinearProcessNumbered"/>
    <dgm:cxn modelId="{1BB2F00C-0FA2-480B-AC3B-D917D6DD1DAB}" type="presParOf" srcId="{B86009FE-DFA2-417B-BC26-F471DF9CE9A2}" destId="{569EF204-CE03-4806-82C1-D798434B11F2}" srcOrd="2" destOrd="0" presId="urn:microsoft.com/office/officeart/2016/7/layout/BasicLinearProcessNumbered"/>
    <dgm:cxn modelId="{BB5E40FA-88F0-47F4-88F3-84CFBC981412}" type="presParOf" srcId="{569EF204-CE03-4806-82C1-D798434B11F2}" destId="{0D786E45-CAD6-40B6-BB54-FBEE989A1B6E}" srcOrd="0" destOrd="0" presId="urn:microsoft.com/office/officeart/2016/7/layout/BasicLinearProcessNumbered"/>
    <dgm:cxn modelId="{0DB8BB8D-95AA-45E9-8DBE-298D36E9FC9F}" type="presParOf" srcId="{569EF204-CE03-4806-82C1-D798434B11F2}" destId="{A2C3CA0F-AE12-4577-B6F0-9BC057AE6283}" srcOrd="1" destOrd="0" presId="urn:microsoft.com/office/officeart/2016/7/layout/BasicLinearProcessNumbered"/>
    <dgm:cxn modelId="{CCEDFB06-CFCD-42C7-92D8-36FBFB9F6A1F}" type="presParOf" srcId="{569EF204-CE03-4806-82C1-D798434B11F2}" destId="{876D88A9-1984-48BC-8DCC-217C45333F81}" srcOrd="2" destOrd="0" presId="urn:microsoft.com/office/officeart/2016/7/layout/BasicLinearProcessNumbered"/>
    <dgm:cxn modelId="{9D64BB45-13CE-4C57-981D-0360038C3471}" type="presParOf" srcId="{569EF204-CE03-4806-82C1-D798434B11F2}" destId="{80141792-8CA7-4E10-8FB1-FF9C4A123841}" srcOrd="3" destOrd="0" presId="urn:microsoft.com/office/officeart/2016/7/layout/BasicLinearProcessNumbered"/>
    <dgm:cxn modelId="{09451B92-9B31-40C3-91FA-9364BE12529B}" type="presParOf" srcId="{B86009FE-DFA2-417B-BC26-F471DF9CE9A2}" destId="{6FE14F5A-CDA7-4EC0-9C69-382902C6CEE8}" srcOrd="3" destOrd="0" presId="urn:microsoft.com/office/officeart/2016/7/layout/BasicLinearProcessNumbered"/>
    <dgm:cxn modelId="{CDCE6129-1199-4952-B060-46D6EA077D2A}" type="presParOf" srcId="{B86009FE-DFA2-417B-BC26-F471DF9CE9A2}" destId="{2825C4C2-DF2D-46C5-96D6-57B5FEC41A6B}" srcOrd="4" destOrd="0" presId="urn:microsoft.com/office/officeart/2016/7/layout/BasicLinearProcessNumbered"/>
    <dgm:cxn modelId="{52058754-ABD0-4450-8AB1-3650AA046BE4}" type="presParOf" srcId="{2825C4C2-DF2D-46C5-96D6-57B5FEC41A6B}" destId="{7C12E623-580D-4CA4-A3E7-F1A6A41645B5}" srcOrd="0" destOrd="0" presId="urn:microsoft.com/office/officeart/2016/7/layout/BasicLinearProcessNumbered"/>
    <dgm:cxn modelId="{910D2A7D-E979-4AE9-92E4-C0B7258D8BE8}" type="presParOf" srcId="{2825C4C2-DF2D-46C5-96D6-57B5FEC41A6B}" destId="{392085F3-85A7-4A08-85AC-AD57FEFB3F04}" srcOrd="1" destOrd="0" presId="urn:microsoft.com/office/officeart/2016/7/layout/BasicLinearProcessNumbered"/>
    <dgm:cxn modelId="{E9757A7D-C4D2-4010-B11A-7C7F0CE9E23A}" type="presParOf" srcId="{2825C4C2-DF2D-46C5-96D6-57B5FEC41A6B}" destId="{1422EA15-2F8A-458C-80C6-17C4ADC616F5}" srcOrd="2" destOrd="0" presId="urn:microsoft.com/office/officeart/2016/7/layout/BasicLinearProcessNumbered"/>
    <dgm:cxn modelId="{BD957C2F-A604-41A6-8382-E36345F9BA39}" type="presParOf" srcId="{2825C4C2-DF2D-46C5-96D6-57B5FEC41A6B}" destId="{582F1049-4DD2-4171-BED4-A9AA03039C7D}" srcOrd="3" destOrd="0" presId="urn:microsoft.com/office/officeart/2016/7/layout/BasicLinearProcessNumbered"/>
    <dgm:cxn modelId="{71D4EB8A-B7F9-41A8-B50D-1D8A1ED63189}" type="presParOf" srcId="{B86009FE-DFA2-417B-BC26-F471DF9CE9A2}" destId="{7181492B-7D96-452E-BEF3-04679212EF57}" srcOrd="5" destOrd="0" presId="urn:microsoft.com/office/officeart/2016/7/layout/BasicLinearProcessNumbered"/>
    <dgm:cxn modelId="{32BB9EF5-ADCC-4AEF-A7E0-323981A057AF}" type="presParOf" srcId="{B86009FE-DFA2-417B-BC26-F471DF9CE9A2}" destId="{685E193F-39DC-4768-88AD-EEA8253F83BE}" srcOrd="6" destOrd="0" presId="urn:microsoft.com/office/officeart/2016/7/layout/BasicLinearProcessNumbered"/>
    <dgm:cxn modelId="{205D3CBD-2FCE-4BB5-93F0-716FF9CBE4BB}" type="presParOf" srcId="{685E193F-39DC-4768-88AD-EEA8253F83BE}" destId="{00B3F8AD-71B4-4E9C-9F89-07B9030FC16A}" srcOrd="0" destOrd="0" presId="urn:microsoft.com/office/officeart/2016/7/layout/BasicLinearProcessNumbered"/>
    <dgm:cxn modelId="{0C8A4E66-1FC2-4A8C-8EE2-BF6C9D82FC72}" type="presParOf" srcId="{685E193F-39DC-4768-88AD-EEA8253F83BE}" destId="{5970A1E5-D7F6-4C8F-B192-E6C1BD5DCAB4}" srcOrd="1" destOrd="0" presId="urn:microsoft.com/office/officeart/2016/7/layout/BasicLinearProcessNumbered"/>
    <dgm:cxn modelId="{C5E53E72-0752-4DF4-A9A2-EBFFF65EC627}" type="presParOf" srcId="{685E193F-39DC-4768-88AD-EEA8253F83BE}" destId="{4BEB4D6E-DE18-4B31-A2DA-0B59F82B55FA}" srcOrd="2" destOrd="0" presId="urn:microsoft.com/office/officeart/2016/7/layout/BasicLinearProcessNumbered"/>
    <dgm:cxn modelId="{2AF7314D-4956-4272-970E-BF3239979470}" type="presParOf" srcId="{685E193F-39DC-4768-88AD-EEA8253F83BE}" destId="{49A27D96-7E24-4A02-9060-037323867B36}" srcOrd="3" destOrd="0" presId="urn:microsoft.com/office/officeart/2016/7/layout/BasicLinearProcessNumbered"/>
    <dgm:cxn modelId="{604004A6-CD55-49F3-BBBC-92FA557324D9}" type="presParOf" srcId="{B86009FE-DFA2-417B-BC26-F471DF9CE9A2}" destId="{CCFB0950-6B89-47C0-BFE6-218F1BC0544E}" srcOrd="7" destOrd="0" presId="urn:microsoft.com/office/officeart/2016/7/layout/BasicLinearProcessNumbered"/>
    <dgm:cxn modelId="{6DA4D37F-5356-4E45-87B0-ECABB02DE123}" type="presParOf" srcId="{B86009FE-DFA2-417B-BC26-F471DF9CE9A2}" destId="{0F9F7EC0-D093-4326-87E2-871F37253D28}" srcOrd="8" destOrd="0" presId="urn:microsoft.com/office/officeart/2016/7/layout/BasicLinearProcessNumbered"/>
    <dgm:cxn modelId="{C13E540C-D6DA-4053-8654-4361C3C3EC48}" type="presParOf" srcId="{0F9F7EC0-D093-4326-87E2-871F37253D28}" destId="{6282C4CB-069D-4456-9DF3-3578793DB22C}" srcOrd="0" destOrd="0" presId="urn:microsoft.com/office/officeart/2016/7/layout/BasicLinearProcessNumbered"/>
    <dgm:cxn modelId="{86E9F25A-A06E-469B-9CC8-69A1D4B1B302}" type="presParOf" srcId="{0F9F7EC0-D093-4326-87E2-871F37253D28}" destId="{126F7D4B-FC1C-44EE-AF43-A620EDCBBEEA}" srcOrd="1" destOrd="0" presId="urn:microsoft.com/office/officeart/2016/7/layout/BasicLinearProcessNumbered"/>
    <dgm:cxn modelId="{06ED17D0-EB87-4E7E-8584-5605FFDF5575}" type="presParOf" srcId="{0F9F7EC0-D093-4326-87E2-871F37253D28}" destId="{1E684AE2-213B-4DBD-86E6-B94ED685E1D1}" srcOrd="2" destOrd="0" presId="urn:microsoft.com/office/officeart/2016/7/layout/BasicLinearProcessNumbered"/>
    <dgm:cxn modelId="{0ACE8D9E-7104-4A95-8373-2CE436104DB2}" type="presParOf" srcId="{0F9F7EC0-D093-4326-87E2-871F37253D28}" destId="{057D4422-3B32-4A8A-A1FD-1FDB2EF6800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29AB4-C4F8-4A92-B25F-389B1ADCB2C8}">
      <dsp:nvSpPr>
        <dsp:cNvPr id="0" name=""/>
        <dsp:cNvSpPr/>
      </dsp:nvSpPr>
      <dsp:spPr>
        <a:xfrm>
          <a:off x="2773" y="713766"/>
          <a:ext cx="1501806" cy="21025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87" tIns="330200" rIns="117087" bIns="3302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Bronx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(718) 430-0200</a:t>
          </a:r>
        </a:p>
      </dsp:txBody>
      <dsp:txXfrm>
        <a:off x="2773" y="1512727"/>
        <a:ext cx="1501806" cy="1261517"/>
      </dsp:txXfrm>
    </dsp:sp>
    <dsp:sp modelId="{5F9D8720-36AA-405F-BDE7-4D937AA97D65}">
      <dsp:nvSpPr>
        <dsp:cNvPr id="0" name=""/>
        <dsp:cNvSpPr/>
      </dsp:nvSpPr>
      <dsp:spPr>
        <a:xfrm>
          <a:off x="438297" y="924019"/>
          <a:ext cx="630758" cy="6307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76" tIns="12700" rIns="49176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</a:t>
          </a:r>
        </a:p>
      </dsp:txBody>
      <dsp:txXfrm>
        <a:off x="530669" y="1016391"/>
        <a:ext cx="446014" cy="446014"/>
      </dsp:txXfrm>
    </dsp:sp>
    <dsp:sp modelId="{A11A77E2-9DF6-4F74-9A46-2A01CC4CCB80}">
      <dsp:nvSpPr>
        <dsp:cNvPr id="0" name=""/>
        <dsp:cNvSpPr/>
      </dsp:nvSpPr>
      <dsp:spPr>
        <a:xfrm>
          <a:off x="2773" y="2816223"/>
          <a:ext cx="1501806" cy="72"/>
        </a:xfrm>
        <a:prstGeom prst="rect">
          <a:avLst/>
        </a:prstGeom>
        <a:gradFill rotWithShape="0">
          <a:gsLst>
            <a:gs pos="0">
              <a:schemeClr val="accent2">
                <a:hueOff val="127721"/>
                <a:satOff val="-2086"/>
                <a:lumOff val="13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27721"/>
                <a:satOff val="-2086"/>
                <a:lumOff val="13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27721"/>
              <a:satOff val="-2086"/>
              <a:lumOff val="13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786E45-CAD6-40B6-BB54-FBEE989A1B6E}">
      <dsp:nvSpPr>
        <dsp:cNvPr id="0" name=""/>
        <dsp:cNvSpPr/>
      </dsp:nvSpPr>
      <dsp:spPr>
        <a:xfrm>
          <a:off x="1654760" y="713766"/>
          <a:ext cx="1501806" cy="2102528"/>
        </a:xfrm>
        <a:prstGeom prst="rect">
          <a:avLst/>
        </a:prstGeom>
        <a:solidFill>
          <a:schemeClr val="accent2">
            <a:tint val="40000"/>
            <a:alpha val="90000"/>
            <a:hueOff val="373165"/>
            <a:satOff val="-6938"/>
            <a:lumOff val="-32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73165"/>
              <a:satOff val="-6938"/>
              <a:lumOff val="-3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87" tIns="330200" rIns="117087" bIns="3302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Brooklyn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(718) 965-8300</a:t>
          </a:r>
        </a:p>
      </dsp:txBody>
      <dsp:txXfrm>
        <a:off x="1654760" y="1512727"/>
        <a:ext cx="1501806" cy="1261517"/>
      </dsp:txXfrm>
    </dsp:sp>
    <dsp:sp modelId="{A2C3CA0F-AE12-4577-B6F0-9BC057AE6283}">
      <dsp:nvSpPr>
        <dsp:cNvPr id="0" name=""/>
        <dsp:cNvSpPr/>
      </dsp:nvSpPr>
      <dsp:spPr>
        <a:xfrm>
          <a:off x="2090284" y="924019"/>
          <a:ext cx="630758" cy="630758"/>
        </a:xfrm>
        <a:prstGeom prst="ellipse">
          <a:avLst/>
        </a:prstGeom>
        <a:gradFill rotWithShape="0">
          <a:gsLst>
            <a:gs pos="0">
              <a:schemeClr val="accent2">
                <a:hueOff val="255442"/>
                <a:satOff val="-4172"/>
                <a:lumOff val="26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55442"/>
                <a:satOff val="-4172"/>
                <a:lumOff val="26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255442"/>
              <a:satOff val="-4172"/>
              <a:lumOff val="26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76" tIns="12700" rIns="49176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</a:t>
          </a:r>
        </a:p>
      </dsp:txBody>
      <dsp:txXfrm>
        <a:off x="2182656" y="1016391"/>
        <a:ext cx="446014" cy="446014"/>
      </dsp:txXfrm>
    </dsp:sp>
    <dsp:sp modelId="{876D88A9-1984-48BC-8DCC-217C45333F81}">
      <dsp:nvSpPr>
        <dsp:cNvPr id="0" name=""/>
        <dsp:cNvSpPr/>
      </dsp:nvSpPr>
      <dsp:spPr>
        <a:xfrm>
          <a:off x="1654760" y="2816223"/>
          <a:ext cx="1501806" cy="72"/>
        </a:xfrm>
        <a:prstGeom prst="rect">
          <a:avLst/>
        </a:prstGeom>
        <a:gradFill rotWithShape="0">
          <a:gsLst>
            <a:gs pos="0">
              <a:schemeClr val="accent2">
                <a:hueOff val="383163"/>
                <a:satOff val="-6257"/>
                <a:lumOff val="39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83163"/>
                <a:satOff val="-6257"/>
                <a:lumOff val="39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383163"/>
              <a:satOff val="-6257"/>
              <a:lumOff val="39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12E623-580D-4CA4-A3E7-F1A6A41645B5}">
      <dsp:nvSpPr>
        <dsp:cNvPr id="0" name=""/>
        <dsp:cNvSpPr/>
      </dsp:nvSpPr>
      <dsp:spPr>
        <a:xfrm>
          <a:off x="3306746" y="713766"/>
          <a:ext cx="1501806" cy="2102528"/>
        </a:xfrm>
        <a:prstGeom prst="rect">
          <a:avLst/>
        </a:prstGeom>
        <a:solidFill>
          <a:schemeClr val="accent2">
            <a:tint val="40000"/>
            <a:alpha val="90000"/>
            <a:hueOff val="746329"/>
            <a:satOff val="-13875"/>
            <a:lumOff val="-64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746329"/>
              <a:satOff val="-13875"/>
              <a:lumOff val="-6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87" tIns="330200" rIns="117087" bIns="3302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  Manhattan</a:t>
          </a:r>
          <a:r>
            <a:rPr lang="en-US" sz="1400" kern="1200" dirty="0"/>
            <a:t>	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(212) 570-4300 </a:t>
          </a:r>
        </a:p>
      </dsp:txBody>
      <dsp:txXfrm>
        <a:off x="3306746" y="1512727"/>
        <a:ext cx="1501806" cy="1261517"/>
      </dsp:txXfrm>
    </dsp:sp>
    <dsp:sp modelId="{392085F3-85A7-4A08-85AC-AD57FEFB3F04}">
      <dsp:nvSpPr>
        <dsp:cNvPr id="0" name=""/>
        <dsp:cNvSpPr/>
      </dsp:nvSpPr>
      <dsp:spPr>
        <a:xfrm>
          <a:off x="3742270" y="924019"/>
          <a:ext cx="630758" cy="630758"/>
        </a:xfrm>
        <a:prstGeom prst="ellipse">
          <a:avLst/>
        </a:prstGeom>
        <a:gradFill rotWithShape="0">
          <a:gsLst>
            <a:gs pos="0">
              <a:schemeClr val="accent2">
                <a:hueOff val="510884"/>
                <a:satOff val="-8343"/>
                <a:lumOff val="52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10884"/>
                <a:satOff val="-8343"/>
                <a:lumOff val="52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510884"/>
              <a:satOff val="-8343"/>
              <a:lumOff val="52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76" tIns="12700" rIns="49176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</a:t>
          </a:r>
        </a:p>
      </dsp:txBody>
      <dsp:txXfrm>
        <a:off x="3834642" y="1016391"/>
        <a:ext cx="446014" cy="446014"/>
      </dsp:txXfrm>
    </dsp:sp>
    <dsp:sp modelId="{1422EA15-2F8A-458C-80C6-17C4ADC616F5}">
      <dsp:nvSpPr>
        <dsp:cNvPr id="0" name=""/>
        <dsp:cNvSpPr/>
      </dsp:nvSpPr>
      <dsp:spPr>
        <a:xfrm>
          <a:off x="3306746" y="2816223"/>
          <a:ext cx="1501806" cy="72"/>
        </a:xfrm>
        <a:prstGeom prst="rect">
          <a:avLst/>
        </a:prstGeom>
        <a:gradFill rotWithShape="0">
          <a:gsLst>
            <a:gs pos="0">
              <a:schemeClr val="accent2">
                <a:hueOff val="638606"/>
                <a:satOff val="-10429"/>
                <a:lumOff val="65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38606"/>
                <a:satOff val="-10429"/>
                <a:lumOff val="65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638606"/>
              <a:satOff val="-10429"/>
              <a:lumOff val="65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B3F8AD-71B4-4E9C-9F89-07B9030FC16A}">
      <dsp:nvSpPr>
        <dsp:cNvPr id="0" name=""/>
        <dsp:cNvSpPr/>
      </dsp:nvSpPr>
      <dsp:spPr>
        <a:xfrm>
          <a:off x="4972054" y="683153"/>
          <a:ext cx="1501806" cy="2102528"/>
        </a:xfrm>
        <a:prstGeom prst="rect">
          <a:avLst/>
        </a:prstGeom>
        <a:solidFill>
          <a:schemeClr val="accent2">
            <a:tint val="40000"/>
            <a:alpha val="90000"/>
            <a:hueOff val="1119494"/>
            <a:satOff val="-20813"/>
            <a:lumOff val="-96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119494"/>
              <a:satOff val="-20813"/>
              <a:lumOff val="-9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87" tIns="330200" rIns="117087" bIns="3302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Queens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(718) 476-6200</a:t>
          </a:r>
        </a:p>
      </dsp:txBody>
      <dsp:txXfrm>
        <a:off x="4972054" y="1482114"/>
        <a:ext cx="1501806" cy="1261517"/>
      </dsp:txXfrm>
    </dsp:sp>
    <dsp:sp modelId="{5970A1E5-D7F6-4C8F-B192-E6C1BD5DCAB4}">
      <dsp:nvSpPr>
        <dsp:cNvPr id="0" name=""/>
        <dsp:cNvSpPr/>
      </dsp:nvSpPr>
      <dsp:spPr>
        <a:xfrm>
          <a:off x="5394257" y="924019"/>
          <a:ext cx="630758" cy="630758"/>
        </a:xfrm>
        <a:prstGeom prst="ellipse">
          <a:avLst/>
        </a:prstGeom>
        <a:gradFill rotWithShape="0">
          <a:gsLst>
            <a:gs pos="0">
              <a:schemeClr val="accent2">
                <a:hueOff val="766327"/>
                <a:satOff val="-12515"/>
                <a:lumOff val="78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66327"/>
                <a:satOff val="-12515"/>
                <a:lumOff val="78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766327"/>
              <a:satOff val="-12515"/>
              <a:lumOff val="78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76" tIns="12700" rIns="49176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4</a:t>
          </a:r>
        </a:p>
      </dsp:txBody>
      <dsp:txXfrm>
        <a:off x="5486629" y="1016391"/>
        <a:ext cx="446014" cy="446014"/>
      </dsp:txXfrm>
    </dsp:sp>
    <dsp:sp modelId="{4BEB4D6E-DE18-4B31-A2DA-0B59F82B55FA}">
      <dsp:nvSpPr>
        <dsp:cNvPr id="0" name=""/>
        <dsp:cNvSpPr/>
      </dsp:nvSpPr>
      <dsp:spPr>
        <a:xfrm>
          <a:off x="4958733" y="2816223"/>
          <a:ext cx="1501806" cy="72"/>
        </a:xfrm>
        <a:prstGeom prst="rect">
          <a:avLst/>
        </a:prstGeom>
        <a:gradFill rotWithShape="0">
          <a:gsLst>
            <a:gs pos="0">
              <a:schemeClr val="accent2">
                <a:hueOff val="894048"/>
                <a:satOff val="-14600"/>
                <a:lumOff val="91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94048"/>
                <a:satOff val="-14600"/>
                <a:lumOff val="91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894048"/>
              <a:satOff val="-14600"/>
              <a:lumOff val="91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2C4CB-069D-4456-9DF3-3578793DB22C}">
      <dsp:nvSpPr>
        <dsp:cNvPr id="0" name=""/>
        <dsp:cNvSpPr/>
      </dsp:nvSpPr>
      <dsp:spPr>
        <a:xfrm>
          <a:off x="6610720" y="713766"/>
          <a:ext cx="1501806" cy="2102528"/>
        </a:xfrm>
        <a:prstGeom prst="rect">
          <a:avLst/>
        </a:prstGeom>
        <a:solidFill>
          <a:schemeClr val="accent2">
            <a:tint val="40000"/>
            <a:alpha val="90000"/>
            <a:hueOff val="1492659"/>
            <a:satOff val="-27750"/>
            <a:lumOff val="-129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492659"/>
              <a:satOff val="-27750"/>
              <a:lumOff val="-12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87" tIns="330200" rIns="117087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 </a:t>
          </a:r>
          <a:r>
            <a:rPr lang="en-US" sz="1400" b="1" kern="1200" dirty="0"/>
            <a:t>Staten Island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(718) 494-4296</a:t>
          </a:r>
        </a:p>
      </dsp:txBody>
      <dsp:txXfrm>
        <a:off x="6610720" y="1512727"/>
        <a:ext cx="1501806" cy="1261517"/>
      </dsp:txXfrm>
    </dsp:sp>
    <dsp:sp modelId="{126F7D4B-FC1C-44EE-AF43-A620EDCBBEEA}">
      <dsp:nvSpPr>
        <dsp:cNvPr id="0" name=""/>
        <dsp:cNvSpPr/>
      </dsp:nvSpPr>
      <dsp:spPr>
        <a:xfrm>
          <a:off x="7046243" y="924019"/>
          <a:ext cx="630758" cy="630758"/>
        </a:xfrm>
        <a:prstGeom prst="ellipse">
          <a:avLst/>
        </a:prstGeom>
        <a:gradFill rotWithShape="0">
          <a:gsLst>
            <a:gs pos="0">
              <a:schemeClr val="accent2">
                <a:hueOff val="1021769"/>
                <a:satOff val="-16686"/>
                <a:lumOff val="104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21769"/>
                <a:satOff val="-16686"/>
                <a:lumOff val="104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021769"/>
              <a:satOff val="-16686"/>
              <a:lumOff val="104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76" tIns="12700" rIns="49176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5</a:t>
          </a:r>
        </a:p>
      </dsp:txBody>
      <dsp:txXfrm>
        <a:off x="7138615" y="1016391"/>
        <a:ext cx="446014" cy="446014"/>
      </dsp:txXfrm>
    </dsp:sp>
    <dsp:sp modelId="{1E684AE2-213B-4DBD-86E6-B94ED685E1D1}">
      <dsp:nvSpPr>
        <dsp:cNvPr id="0" name=""/>
        <dsp:cNvSpPr/>
      </dsp:nvSpPr>
      <dsp:spPr>
        <a:xfrm>
          <a:off x="6610720" y="2816223"/>
          <a:ext cx="1501806" cy="72"/>
        </a:xfrm>
        <a:prstGeom prst="rect">
          <a:avLst/>
        </a:prstGeom>
        <a:gradFill rotWithShape="0">
          <a:gsLst>
            <a:gs pos="0">
              <a:schemeClr val="accent2">
                <a:hueOff val="1149490"/>
                <a:satOff val="-18772"/>
                <a:lumOff val="1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49490"/>
                <a:satOff val="-18772"/>
                <a:lumOff val="1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4"/>
          </a:xfrm>
          <a:prstGeom prst="rect">
            <a:avLst/>
          </a:prstGeom>
        </p:spPr>
        <p:txBody>
          <a:bodyPr vert="horz" lIns="91773" tIns="45886" rIns="91773" bIns="458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1964"/>
          </a:xfrm>
          <a:prstGeom prst="rect">
            <a:avLst/>
          </a:prstGeom>
        </p:spPr>
        <p:txBody>
          <a:bodyPr vert="horz" lIns="91773" tIns="45886" rIns="91773" bIns="45886" rtlCol="0"/>
          <a:lstStyle>
            <a:lvl1pPr algn="r">
              <a:defRPr sz="1200"/>
            </a:lvl1pPr>
          </a:lstStyle>
          <a:p>
            <a:fld id="{7DDBB4BF-69D2-4288-93F7-2894012356CE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0563"/>
            <a:ext cx="4619625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3" tIns="45886" rIns="91773" bIns="458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852"/>
            <a:ext cx="5486400" cy="4156075"/>
          </a:xfrm>
          <a:prstGeom prst="rect">
            <a:avLst/>
          </a:prstGeom>
        </p:spPr>
        <p:txBody>
          <a:bodyPr vert="horz" lIns="91773" tIns="45886" rIns="91773" bIns="458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1964"/>
          </a:xfrm>
          <a:prstGeom prst="rect">
            <a:avLst/>
          </a:prstGeom>
        </p:spPr>
        <p:txBody>
          <a:bodyPr vert="horz" lIns="91773" tIns="45886" rIns="91773" bIns="458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2525"/>
            <a:ext cx="2971800" cy="461964"/>
          </a:xfrm>
          <a:prstGeom prst="rect">
            <a:avLst/>
          </a:prstGeom>
        </p:spPr>
        <p:txBody>
          <a:bodyPr vert="horz" lIns="91773" tIns="45886" rIns="91773" bIns="45886" rtlCol="0" anchor="b"/>
          <a:lstStyle>
            <a:lvl1pPr algn="r">
              <a:defRPr sz="1200"/>
            </a:lvl1pPr>
          </a:lstStyle>
          <a:p>
            <a:fld id="{91924024-E75F-443B-9B9C-DFE6F13A4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8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</a:t>
            </a:r>
            <a:r>
              <a:rPr lang="en-US" baseline="0" dirty="0"/>
              <a:t> in July 2018 and will take about a year to completely implement.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DD78-98DF-433A-B6B9-C55B96906D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9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8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7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03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912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5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3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66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2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2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2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81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37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8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8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89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4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D48C-3D82-4F8E-AD53-6DD8D62DEA9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35E1-E094-450F-93A9-38B01ACA2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50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uis.cendagorta@fdny.nyc.gov" TargetMode="External"/><Relationship Id="rId2" Type="http://schemas.openxmlformats.org/officeDocument/2006/relationships/hyperlink" Target="mailto:cendagl@fdny.nyc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276225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Louis Cendagorta</a:t>
            </a:r>
            <a:br>
              <a:rPr lang="en-US" sz="5400" dirty="0"/>
            </a:br>
            <a:r>
              <a:rPr lang="en-US" sz="3200" dirty="0"/>
              <a:t>Chief Inspector</a:t>
            </a:r>
            <a:br>
              <a:rPr lang="en-US" sz="3200" dirty="0"/>
            </a:br>
            <a:r>
              <a:rPr lang="en-US" sz="3200" dirty="0"/>
              <a:t>Suppression &amp; CDA Units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hlinkClick r:id="rId2"/>
              </a:rPr>
              <a:t>cendagl@fdny.nyc.gov</a:t>
            </a:r>
            <a:endParaRPr lang="en-US" sz="2800" dirty="0"/>
          </a:p>
          <a:p>
            <a:pPr algn="ctr"/>
            <a:r>
              <a:rPr lang="en-US" sz="2800" dirty="0">
                <a:hlinkClick r:id="rId3"/>
              </a:rPr>
              <a:t>louis.cendagorta@fdny.nyc.gov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8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06" y="1078103"/>
            <a:ext cx="4701793" cy="47017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764372"/>
            <a:ext cx="3477005" cy="449342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Not Approved in NYC</a:t>
            </a:r>
          </a:p>
        </p:txBody>
      </p:sp>
    </p:spTree>
    <p:extLst>
      <p:ext uri="{BB962C8B-B14F-4D97-AF65-F5344CB8AC3E}">
        <p14:creationId xmlns:p14="http://schemas.microsoft.com/office/powerpoint/2010/main" val="931518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6201"/>
            <a:ext cx="9144000" cy="1293028"/>
          </a:xfrm>
        </p:spPr>
        <p:txBody>
          <a:bodyPr>
            <a:noAutofit/>
          </a:bodyPr>
          <a:lstStyle/>
          <a:p>
            <a:r>
              <a:rPr lang="en-US" sz="5400" b="1" dirty="0"/>
              <a:t>Temporary Protection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sz="3200" dirty="0"/>
              <a:t>Air Pressurized dry Standpipe system</a:t>
            </a:r>
          </a:p>
          <a:p>
            <a:r>
              <a:rPr lang="en-US" sz="3200" dirty="0"/>
              <a:t>NYC Building Code 3303.8.1</a:t>
            </a:r>
          </a:p>
          <a:p>
            <a:r>
              <a:rPr lang="en-US" sz="3200" dirty="0"/>
              <a:t>Temporary loop Sprinkler system</a:t>
            </a:r>
          </a:p>
          <a:p>
            <a:r>
              <a:rPr lang="en-US" sz="3200" dirty="0"/>
              <a:t>NYC Buildings Bulletin 2017-009</a:t>
            </a:r>
          </a:p>
          <a:p>
            <a:r>
              <a:rPr lang="en-US" sz="3200" dirty="0"/>
              <a:t>Replaces BB 2012-009</a:t>
            </a:r>
          </a:p>
          <a:p>
            <a:r>
              <a:rPr lang="en-US" sz="3200" dirty="0"/>
              <a:t>Letter of Notification not required anymore</a:t>
            </a:r>
          </a:p>
          <a:p>
            <a:r>
              <a:rPr lang="en-US" sz="3200" dirty="0"/>
              <a:t>Must still notify FDNY Dispatchers (FC 901.7)</a:t>
            </a:r>
          </a:p>
        </p:txBody>
      </p:sp>
    </p:spTree>
    <p:extLst>
      <p:ext uri="{BB962C8B-B14F-4D97-AF65-F5344CB8AC3E}">
        <p14:creationId xmlns:p14="http://schemas.microsoft.com/office/powerpoint/2010/main" val="139463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7D993AC9-3A4A-4CF2-9BEF-8002E58F6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DE4144AD-8278-4A35-8DF4-1629E2896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52" y="643464"/>
            <a:ext cx="8178896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solidFill>
              <a:srgbClr val="89E8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91" y="873252"/>
            <a:ext cx="2875217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81374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D3D1688-F47C-4111-8E30-2FB7DAAA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3675" y="1015483"/>
            <a:ext cx="4450325" cy="445032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2135168"/>
            <a:ext cx="5334000" cy="258765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5400" cap="all" dirty="0">
                <a:solidFill>
                  <a:schemeClr val="tx1"/>
                </a:solidFill>
              </a:rPr>
              <a:t>Fire </a:t>
            </a:r>
            <a:r>
              <a:rPr lang="en-US" sz="5400" cap="all" dirty="0">
                <a:solidFill>
                  <a:schemeClr val="tx1"/>
                </a:solidFill>
                <a:effectLst/>
              </a:rPr>
              <a:t>Extinguisher</a:t>
            </a:r>
            <a:r>
              <a:rPr lang="en-US" sz="5400" cap="all" dirty="0">
                <a:solidFill>
                  <a:schemeClr val="tx1"/>
                </a:solidFill>
              </a:rPr>
              <a:t> Tags</a:t>
            </a:r>
          </a:p>
        </p:txBody>
      </p:sp>
    </p:spTree>
    <p:extLst>
      <p:ext uri="{BB962C8B-B14F-4D97-AF65-F5344CB8AC3E}">
        <p14:creationId xmlns:p14="http://schemas.microsoft.com/office/powerpoint/2010/main" val="28511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34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iphone QR"/>
          <p:cNvPicPr>
            <a:picLocks noChangeAspect="1" noChangeArrowheads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9144000" cy="129302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New Extinguisher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194560"/>
            <a:ext cx="8115300" cy="4024125"/>
          </a:xfrm>
        </p:spPr>
        <p:txBody>
          <a:bodyPr>
            <a:normAutofit/>
          </a:bodyPr>
          <a:lstStyle/>
          <a:p>
            <a:r>
              <a:rPr lang="en-US" sz="2800" dirty="0"/>
              <a:t>Consistent tag design. </a:t>
            </a:r>
          </a:p>
          <a:p>
            <a:r>
              <a:rPr lang="en-US" sz="2800" dirty="0"/>
              <a:t>Virtually impossible to reproduce.</a:t>
            </a:r>
          </a:p>
          <a:p>
            <a:r>
              <a:rPr lang="en-US" sz="2800" dirty="0"/>
              <a:t>Extremely difficult to counterfeit </a:t>
            </a:r>
          </a:p>
          <a:p>
            <a:r>
              <a:rPr lang="en-US" sz="2800" dirty="0"/>
              <a:t>FDNY controls the issuance of the tags to authorized/insured companies.</a:t>
            </a:r>
          </a:p>
          <a:p>
            <a:r>
              <a:rPr lang="en-US" sz="2800" dirty="0"/>
              <a:t>More efficient for FDNY Inspectors and the public to verify legitimacy (QR code).</a:t>
            </a:r>
          </a:p>
          <a:p>
            <a:r>
              <a:rPr lang="en-US" sz="2800" dirty="0"/>
              <a:t>Easily tracked by serial numbers.</a:t>
            </a:r>
          </a:p>
        </p:txBody>
      </p:sp>
    </p:spTree>
    <p:extLst>
      <p:ext uri="{BB962C8B-B14F-4D97-AF65-F5344CB8AC3E}">
        <p14:creationId xmlns:p14="http://schemas.microsoft.com/office/powerpoint/2010/main" val="351731034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663" y="1227971"/>
            <a:ext cx="6432724" cy="44510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New Extinguisher Tags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9" t="5472" r="9967" b="9716"/>
          <a:stretch/>
        </p:blipFill>
        <p:spPr>
          <a:xfrm>
            <a:off x="1066800" y="1220714"/>
            <a:ext cx="2940602" cy="5486400"/>
          </a:xfrm>
          <a:effectLst>
            <a:softEdge rad="0"/>
          </a:effectLst>
        </p:spPr>
      </p:pic>
      <p:sp>
        <p:nvSpPr>
          <p:cNvPr id="13" name="TextBox 12"/>
          <p:cNvSpPr txBox="1"/>
          <p:nvPr/>
        </p:nvSpPr>
        <p:spPr>
          <a:xfrm rot="16200000">
            <a:off x="-1583196" y="3285137"/>
            <a:ext cx="4515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 of Tag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374502" y="5758300"/>
            <a:ext cx="2286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226530" y="4605277"/>
            <a:ext cx="2286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389042" y="4862166"/>
            <a:ext cx="2286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953000" y="28956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3932286" y="6400800"/>
            <a:ext cx="1447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cxnSpLocks/>
          </p:cNvCxnSpPr>
          <p:nvPr/>
        </p:nvCxnSpPr>
        <p:spPr bwMode="auto">
          <a:xfrm flipH="1">
            <a:off x="3932286" y="4758094"/>
            <a:ext cx="1435455" cy="81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3919941" y="5072259"/>
            <a:ext cx="1447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3919941" y="5861108"/>
            <a:ext cx="1447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926114" y="2971800"/>
            <a:ext cx="1447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3926114" y="4343400"/>
            <a:ext cx="1447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5328104" y="6184835"/>
            <a:ext cx="324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Company Name/ Logo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24475" y="2791799"/>
            <a:ext cx="2286000" cy="40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Extinguisher type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24475" y="4875168"/>
            <a:ext cx="354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Month service completed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10059" y="5630029"/>
            <a:ext cx="116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Year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310059" y="4531697"/>
            <a:ext cx="354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Type of service completed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10059" y="4143345"/>
            <a:ext cx="155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Hologram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69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94" t="17223" r="11729" b="11111"/>
          <a:stretch/>
        </p:blipFill>
        <p:spPr>
          <a:xfrm>
            <a:off x="3352800" y="1181100"/>
            <a:ext cx="3048000" cy="555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4827657" y="2851913"/>
            <a:ext cx="40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of Tag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771" y="274638"/>
            <a:ext cx="9122229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r"/>
            <a:r>
              <a:rPr lang="en-US" sz="4800" kern="0" dirty="0">
                <a:solidFill>
                  <a:schemeClr val="accent2"/>
                </a:solidFill>
              </a:rPr>
              <a:t>New Extinguisher Tags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>
            <a:off x="1752600" y="2459593"/>
            <a:ext cx="2057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52400" y="198306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COF holder’s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3505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Quick check (monthly)  inspection record</a:t>
            </a:r>
          </a:p>
          <a:p>
            <a:r>
              <a:rPr lang="en-US" sz="2000" b="1" dirty="0"/>
              <a:t>Date and Initial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2286000" y="3048000"/>
            <a:ext cx="1447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cxnSpLocks/>
          </p:cNvCxnSpPr>
          <p:nvPr/>
        </p:nvCxnSpPr>
        <p:spPr bwMode="auto">
          <a:xfrm>
            <a:off x="1752600" y="5080338"/>
            <a:ext cx="1943100" cy="4060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6107" y="4547701"/>
            <a:ext cx="2925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Extinguisher identification</a:t>
            </a:r>
          </a:p>
          <a:p>
            <a:r>
              <a:rPr lang="en-US" sz="2000" b="1" dirty="0"/>
              <a:t>Location of Extinguisher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2819400"/>
            <a:ext cx="249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Company Name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 bwMode="auto">
          <a:xfrm>
            <a:off x="1730829" y="5638800"/>
            <a:ext cx="1926771" cy="17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462212" y="3962400"/>
            <a:ext cx="13477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cxnSpLocks/>
          </p:cNvCxnSpPr>
          <p:nvPr/>
        </p:nvCxnSpPr>
        <p:spPr bwMode="auto">
          <a:xfrm>
            <a:off x="2362200" y="6172200"/>
            <a:ext cx="1600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6201" y="594028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QR Code to identify approved companies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 bwMode="auto">
          <a:xfrm flipH="1">
            <a:off x="5791200" y="5940286"/>
            <a:ext cx="2057400" cy="3843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422571" y="5206106"/>
            <a:ext cx="2569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Barcode for company to track tags and extinguishers</a:t>
            </a:r>
          </a:p>
        </p:txBody>
      </p:sp>
    </p:spTree>
    <p:extLst>
      <p:ext uri="{BB962C8B-B14F-4D97-AF65-F5344CB8AC3E}">
        <p14:creationId xmlns:p14="http://schemas.microsoft.com/office/powerpoint/2010/main" val="195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D3D1688-F47C-4111-8E30-2FB7DAAA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3675" y="1015483"/>
            <a:ext cx="4450325" cy="445032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2135168"/>
            <a:ext cx="5334000" cy="258765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5400" cap="all" dirty="0">
                <a:solidFill>
                  <a:schemeClr val="tx1"/>
                </a:solidFill>
              </a:rPr>
              <a:t>COMMERCIALCOOKING DECALS</a:t>
            </a:r>
          </a:p>
        </p:txBody>
      </p:sp>
    </p:spTree>
    <p:extLst>
      <p:ext uri="{BB962C8B-B14F-4D97-AF65-F5344CB8AC3E}">
        <p14:creationId xmlns:p14="http://schemas.microsoft.com/office/powerpoint/2010/main" val="277119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" y="2438400"/>
            <a:ext cx="9067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kern="0" dirty="0"/>
              <a:t>Consistent decal design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kern="0" dirty="0"/>
              <a:t>Extremely difficult to counterfeit or use without FDNY approval.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kern="0" dirty="0"/>
              <a:t>Virtually impossible to reproduce.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kern="0" dirty="0"/>
              <a:t>Easily tracked by serial numbers.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FDNY controls the issuance of the decals only to authorized/insured companies</a:t>
            </a:r>
            <a:endParaRPr lang="en-US" sz="2800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838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sz="4800" kern="0" dirty="0">
                <a:solidFill>
                  <a:schemeClr val="accent2"/>
                </a:solidFill>
              </a:rPr>
              <a:t>New Commercial Cooking </a:t>
            </a:r>
          </a:p>
          <a:p>
            <a:r>
              <a:rPr lang="en-US" sz="4800" kern="0" dirty="0">
                <a:solidFill>
                  <a:schemeClr val="accent2"/>
                </a:solidFill>
              </a:rPr>
              <a:t>Cleaning Decals</a:t>
            </a:r>
          </a:p>
        </p:txBody>
      </p:sp>
    </p:spTree>
    <p:extLst>
      <p:ext uri="{BB962C8B-B14F-4D97-AF65-F5344CB8AC3E}">
        <p14:creationId xmlns:p14="http://schemas.microsoft.com/office/powerpoint/2010/main" val="107358340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72" t="7037" r="3473" b="13704"/>
          <a:stretch/>
        </p:blipFill>
        <p:spPr>
          <a:xfrm>
            <a:off x="1286944" y="950234"/>
            <a:ext cx="6680200" cy="543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21" y="3562922"/>
            <a:ext cx="703916" cy="5718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kern="0" dirty="0">
                <a:solidFill>
                  <a:schemeClr val="accent2"/>
                </a:solidFill>
              </a:rPr>
              <a:t>Commercial Cooking Decals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 bwMode="auto">
          <a:xfrm flipH="1" flipV="1">
            <a:off x="4749354" y="2107228"/>
            <a:ext cx="3217789" cy="59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975600" y="1791130"/>
            <a:ext cx="102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FDNY Logo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 bwMode="auto">
          <a:xfrm flipH="1">
            <a:off x="5791201" y="3733800"/>
            <a:ext cx="19049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7619999" y="3276600"/>
            <a:ext cx="172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Company Name/ Logo</a:t>
            </a:r>
          </a:p>
        </p:txBody>
      </p:sp>
      <p:cxnSp>
        <p:nvCxnSpPr>
          <p:cNvPr id="32" name="Straight Arrow Connector 31"/>
          <p:cNvCxnSpPr>
            <a:cxnSpLocks/>
            <a:stCxn id="41" idx="2"/>
          </p:cNvCxnSpPr>
          <p:nvPr/>
        </p:nvCxnSpPr>
        <p:spPr bwMode="auto">
          <a:xfrm>
            <a:off x="647701" y="5299195"/>
            <a:ext cx="952499" cy="139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cxnSpLocks/>
          </p:cNvCxnSpPr>
          <p:nvPr/>
        </p:nvCxnSpPr>
        <p:spPr bwMode="auto">
          <a:xfrm flipH="1">
            <a:off x="5775737" y="2760371"/>
            <a:ext cx="218640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cxnSpLocks/>
          </p:cNvCxnSpPr>
          <p:nvPr/>
        </p:nvCxnSpPr>
        <p:spPr bwMode="auto">
          <a:xfrm flipH="1">
            <a:off x="7190204" y="5144348"/>
            <a:ext cx="658396" cy="1439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7967144" y="2486308"/>
            <a:ext cx="110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Service Date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17023" y="3944019"/>
            <a:ext cx="1678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Indicates Precipitator or Pollution control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4591309"/>
            <a:ext cx="1295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Service Month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2494074" y="3848833"/>
            <a:ext cx="1371600" cy="1364519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 bwMode="auto">
          <a:xfrm>
            <a:off x="1983310" y="3059578"/>
            <a:ext cx="763794" cy="8601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1264472" y="242499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Company 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COF Holder</a:t>
            </a:r>
          </a:p>
        </p:txBody>
      </p:sp>
      <p:cxnSp>
        <p:nvCxnSpPr>
          <p:cNvPr id="56" name="Straight Arrow Connector 55"/>
          <p:cNvCxnSpPr>
            <a:cxnSpLocks/>
          </p:cNvCxnSpPr>
          <p:nvPr/>
        </p:nvCxnSpPr>
        <p:spPr bwMode="auto">
          <a:xfrm flipH="1">
            <a:off x="4038600" y="5905179"/>
            <a:ext cx="4038600" cy="3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7848600" y="5663168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Service year</a:t>
            </a:r>
          </a:p>
        </p:txBody>
      </p:sp>
      <p:sp>
        <p:nvSpPr>
          <p:cNvPr id="68" name="Oval 67"/>
          <p:cNvSpPr/>
          <p:nvPr/>
        </p:nvSpPr>
        <p:spPr bwMode="auto">
          <a:xfrm>
            <a:off x="4820138" y="1692364"/>
            <a:ext cx="2286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1658258" y="5324595"/>
            <a:ext cx="2286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799681" y="4761731"/>
            <a:ext cx="421883" cy="45016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3683000" y="5638800"/>
            <a:ext cx="2286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6371392"/>
            <a:ext cx="459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*Other security measures are included</a:t>
            </a: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 bwMode="auto">
          <a:xfrm flipH="1" flipV="1">
            <a:off x="5257800" y="6240677"/>
            <a:ext cx="762000" cy="4130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cxnSpLocks/>
          </p:cNvCxnSpPr>
          <p:nvPr/>
        </p:nvCxnSpPr>
        <p:spPr bwMode="auto">
          <a:xfrm flipH="1" flipV="1">
            <a:off x="5909590" y="6008063"/>
            <a:ext cx="111348" cy="6416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6019800" y="640061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QR Code/Barcode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5400" y="1081739"/>
            <a:ext cx="2133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Clear gloss 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embossed logo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to cover entire decal</a:t>
            </a: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 bwMode="auto">
          <a:xfrm>
            <a:off x="2133600" y="2057400"/>
            <a:ext cx="1676400" cy="263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44195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Fire Statistics</a:t>
            </a:r>
          </a:p>
          <a:p>
            <a:r>
              <a:rPr lang="en-US" sz="3200" dirty="0"/>
              <a:t>Top 5 FDNY Violations at Construction Sites</a:t>
            </a:r>
          </a:p>
          <a:p>
            <a:r>
              <a:rPr lang="en-US" sz="3200" dirty="0"/>
              <a:t>Permits needed at Construction Sites</a:t>
            </a:r>
          </a:p>
          <a:p>
            <a:r>
              <a:rPr lang="en-US" sz="3200" dirty="0"/>
              <a:t>Fire Hose Valves</a:t>
            </a:r>
          </a:p>
          <a:p>
            <a:r>
              <a:rPr lang="en-US" sz="3200" dirty="0"/>
              <a:t>Temporary Protection – Standpipe/Sprinkler</a:t>
            </a:r>
          </a:p>
          <a:p>
            <a:r>
              <a:rPr lang="en-US" sz="3200" dirty="0"/>
              <a:t>3 RCNY 115-01 – Extinguisher tags and Duct cleaning decals</a:t>
            </a:r>
          </a:p>
        </p:txBody>
      </p:sp>
    </p:spTree>
    <p:extLst>
      <p:ext uri="{BB962C8B-B14F-4D97-AF65-F5344CB8AC3E}">
        <p14:creationId xmlns:p14="http://schemas.microsoft.com/office/powerpoint/2010/main" val="1633038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2362200"/>
          </a:xfrm>
        </p:spPr>
        <p:txBody>
          <a:bodyPr>
            <a:normAutofit/>
          </a:bodyPr>
          <a:lstStyle/>
          <a:p>
            <a:br>
              <a:rPr lang="en-US" sz="3700" dirty="0"/>
            </a:br>
            <a:r>
              <a:rPr lang="en-US" sz="5400" b="1" dirty="0"/>
              <a:t>Fire Dispatch Operations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1726C11-5A80-4997-993D-1D0E7F0B7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535406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189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4570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965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2005-2016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CONSTRUCTION SITE FIRES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ANNUAL SUMMARY</a:t>
            </a:r>
          </a:p>
        </p:txBody>
      </p:sp>
      <p:graphicFrame>
        <p:nvGraphicFramePr>
          <p:cNvPr id="21507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2193925"/>
          <a:ext cx="7315200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8327858" imgH="4633362" progId="Excel.Chart.8">
                  <p:embed/>
                </p:oleObj>
              </mc:Choice>
              <mc:Fallback>
                <p:oleObj r:id="rId3" imgW="8327858" imgH="46333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93925"/>
                        <a:ext cx="7315200" cy="407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57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599"/>
            <a:ext cx="8093075" cy="1965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2005-2016 CDA FIRES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MOST COMMON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CAUSES </a:t>
            </a:r>
          </a:p>
        </p:txBody>
      </p:sp>
      <p:graphicFrame>
        <p:nvGraphicFramePr>
          <p:cNvPr id="22531" name="Content Placeholder 4"/>
          <p:cNvGraphicFramePr>
            <a:graphicFrameLocks noGrp="1"/>
          </p:cNvGraphicFramePr>
          <p:nvPr>
            <p:ph idx="1"/>
          </p:nvPr>
        </p:nvGraphicFramePr>
        <p:xfrm>
          <a:off x="1049338" y="2193925"/>
          <a:ext cx="7043737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3" imgW="8821677" imgH="5096698" progId="Excel.Chart.8">
                  <p:embed/>
                </p:oleObj>
              </mc:Choice>
              <mc:Fallback>
                <p:oleObj r:id="rId3" imgW="8821677" imgH="509669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193925"/>
                        <a:ext cx="7043737" cy="407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3962400" y="2819400"/>
            <a:ext cx="106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latin typeface="+mn-lt"/>
              </a:rPr>
              <a:t>Total Fires</a:t>
            </a:r>
          </a:p>
        </p:txBody>
      </p:sp>
    </p:spTree>
    <p:extLst>
      <p:ext uri="{BB962C8B-B14F-4D97-AF65-F5344CB8AC3E}">
        <p14:creationId xmlns:p14="http://schemas.microsoft.com/office/powerpoint/2010/main" val="5599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93028"/>
          </a:xfrm>
        </p:spPr>
        <p:txBody>
          <a:bodyPr>
            <a:noAutofit/>
          </a:bodyPr>
          <a:lstStyle/>
          <a:p>
            <a:r>
              <a:rPr lang="en-US" sz="4400" b="1" dirty="0"/>
              <a:t>Top 5 FDNY Violations</a:t>
            </a:r>
            <a:br>
              <a:rPr lang="en-US" sz="4400" b="1" dirty="0"/>
            </a:br>
            <a:r>
              <a:rPr lang="en-US" sz="4400" b="1" dirty="0"/>
              <a:t>at Construction Sites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648200"/>
          </a:xfrm>
        </p:spPr>
        <p:txBody>
          <a:bodyPr>
            <a:normAutofit/>
          </a:bodyPr>
          <a:lstStyle/>
          <a:p>
            <a:r>
              <a:rPr lang="en-US" sz="2800" b="1" dirty="0"/>
              <a:t>#5</a:t>
            </a:r>
            <a:r>
              <a:rPr lang="en-US" sz="2800" dirty="0"/>
              <a:t> – No permit for storage/use of LPG and    Compressed Gasses</a:t>
            </a:r>
          </a:p>
          <a:p>
            <a:r>
              <a:rPr lang="en-US" sz="2800" b="1" dirty="0"/>
              <a:t>#4</a:t>
            </a:r>
            <a:r>
              <a:rPr lang="en-US" sz="2800" dirty="0"/>
              <a:t> – No permit for storage/use of flammable or combustible liquids, gasoline, diesel, hydraulic oil, lube oil</a:t>
            </a:r>
          </a:p>
          <a:p>
            <a:r>
              <a:rPr lang="en-US" sz="2800" b="1" dirty="0"/>
              <a:t>#3</a:t>
            </a:r>
            <a:r>
              <a:rPr lang="en-US" sz="2800" dirty="0"/>
              <a:t> – Excessive amounts/obstructions of combustible material</a:t>
            </a:r>
          </a:p>
          <a:p>
            <a:r>
              <a:rPr lang="en-US" sz="2800" b="1" dirty="0"/>
              <a:t>#2</a:t>
            </a:r>
            <a:r>
              <a:rPr lang="en-US" sz="2800" dirty="0"/>
              <a:t> – No Smoking Signs</a:t>
            </a:r>
          </a:p>
          <a:p>
            <a:r>
              <a:rPr lang="en-US" sz="2800" b="1" dirty="0"/>
              <a:t>#1</a:t>
            </a:r>
            <a:r>
              <a:rPr lang="en-US" sz="2800" dirty="0"/>
              <a:t> – Portable Fire Extinguishers missing/not charged</a:t>
            </a:r>
          </a:p>
        </p:txBody>
      </p:sp>
    </p:spTree>
    <p:extLst>
      <p:ext uri="{BB962C8B-B14F-4D97-AF65-F5344CB8AC3E}">
        <p14:creationId xmlns:p14="http://schemas.microsoft.com/office/powerpoint/2010/main" val="160779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44976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Permits at Construction Sites</a:t>
            </a:r>
          </a:p>
        </p:txBody>
      </p:sp>
    </p:spTree>
    <p:extLst>
      <p:ext uri="{BB962C8B-B14F-4D97-AF65-F5344CB8AC3E}">
        <p14:creationId xmlns:p14="http://schemas.microsoft.com/office/powerpoint/2010/main" val="357162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685800"/>
            <a:ext cx="10401300" cy="834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4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9144000" cy="1293028"/>
          </a:xfrm>
        </p:spPr>
        <p:txBody>
          <a:bodyPr>
            <a:normAutofit/>
          </a:bodyPr>
          <a:lstStyle/>
          <a:p>
            <a:r>
              <a:rPr lang="en-US" sz="5400" b="1" dirty="0"/>
              <a:t>Fire Hose Valves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FC 901.4.5 – Certificate of approval from the FDNY on Fire Department connections, standpipe system hose outlets and pressure reducing valves.</a:t>
            </a:r>
          </a:p>
          <a:p>
            <a:r>
              <a:rPr lang="en-US" sz="2800" dirty="0"/>
              <a:t>FDNY S.O.P.- Any pressure reducing, regulating, restricting device shall be remove from the hose outlets to proceed with firefighting operations (general statement).</a:t>
            </a:r>
          </a:p>
        </p:txBody>
      </p:sp>
    </p:spTree>
    <p:extLst>
      <p:ext uri="{BB962C8B-B14F-4D97-AF65-F5344CB8AC3E}">
        <p14:creationId xmlns:p14="http://schemas.microsoft.com/office/powerpoint/2010/main" val="128986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1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37" name="Picture 23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38" name="Rectangle 25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4230" y="-1"/>
            <a:ext cx="4279770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27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596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r="11962"/>
          <a:stretch/>
        </p:blipFill>
        <p:spPr>
          <a:xfrm>
            <a:off x="482601" y="700949"/>
            <a:ext cx="4106754" cy="54519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1956" y="673240"/>
            <a:ext cx="3995844" cy="3822560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/>
              <a:t>Approved for use in New York City</a:t>
            </a:r>
          </a:p>
        </p:txBody>
      </p:sp>
    </p:spTree>
    <p:extLst>
      <p:ext uri="{BB962C8B-B14F-4D97-AF65-F5344CB8AC3E}">
        <p14:creationId xmlns:p14="http://schemas.microsoft.com/office/powerpoint/2010/main" val="268976911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558</TotalTime>
  <Words>480</Words>
  <Application>Microsoft Office PowerPoint</Application>
  <PresentationFormat>On-screen Show (4:3)</PresentationFormat>
  <Paragraphs>100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Vapor Trail</vt:lpstr>
      <vt:lpstr>Microsoft Excel Chart</vt:lpstr>
      <vt:lpstr>Louis Cendagorta Chief Inspector Suppression &amp; CDA Units</vt:lpstr>
      <vt:lpstr>Topics</vt:lpstr>
      <vt:lpstr>2005-2016  CONSTRUCTION SITE FIRES ANNUAL SUMMARY</vt:lpstr>
      <vt:lpstr>2005-2016 CDA FIRES MOST COMMON CAUSES </vt:lpstr>
      <vt:lpstr>Top 5 FDNY Violations at Construction Sites</vt:lpstr>
      <vt:lpstr>Permits at Construction Sites</vt:lpstr>
      <vt:lpstr>PowerPoint Presentation</vt:lpstr>
      <vt:lpstr>Fire Hose Valves</vt:lpstr>
      <vt:lpstr>Approved for use in New York City</vt:lpstr>
      <vt:lpstr>Not Approved in NYC</vt:lpstr>
      <vt:lpstr>Temporary Protection</vt:lpstr>
      <vt:lpstr>PowerPoint Presentation</vt:lpstr>
      <vt:lpstr>PowerPoint Presentation</vt:lpstr>
      <vt:lpstr>New Extinguisher Tags</vt:lpstr>
      <vt:lpstr>New Extinguisher Tags</vt:lpstr>
      <vt:lpstr>PowerPoint Presentation</vt:lpstr>
      <vt:lpstr>PowerPoint Presentation</vt:lpstr>
      <vt:lpstr>PowerPoint Presentation</vt:lpstr>
      <vt:lpstr>PowerPoint Presentation</vt:lpstr>
      <vt:lpstr> Fire Dispatch Operations</vt:lpstr>
      <vt:lpstr>Questions?</vt:lpstr>
    </vt:vector>
  </TitlesOfParts>
  <Company>FDNY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 Cendagorta Chief Inspector Suppression &amp; CDA Units</dc:title>
  <dc:creator>FDNY BTDS</dc:creator>
  <cp:lastModifiedBy>Tarah Cicirelli</cp:lastModifiedBy>
  <cp:revision>27</cp:revision>
  <cp:lastPrinted>2018-06-06T13:52:15Z</cp:lastPrinted>
  <dcterms:created xsi:type="dcterms:W3CDTF">2018-04-11T13:52:36Z</dcterms:created>
  <dcterms:modified xsi:type="dcterms:W3CDTF">2018-06-29T13:49:39Z</dcterms:modified>
</cp:coreProperties>
</file>