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8" r:id="rId3"/>
    <p:sldId id="257" r:id="rId4"/>
    <p:sldId id="267" r:id="rId5"/>
    <p:sldId id="259" r:id="rId6"/>
    <p:sldId id="258" r:id="rId7"/>
    <p:sldId id="262" r:id="rId8"/>
    <p:sldId id="260" r:id="rId9"/>
    <p:sldId id="263" r:id="rId10"/>
    <p:sldId id="261"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92" d="100"/>
          <a:sy n="92" d="100"/>
        </p:scale>
        <p:origin x="48"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C1365-B31F-4B2B-B5AC-BC82CB31E8C0}" type="datetimeFigureOut">
              <a:rPr lang="en-US" smtClean="0"/>
              <a:t>11/24/2018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4CA94-8D88-4D62-B118-0027A147BA56}" type="slidenum">
              <a:rPr lang="en-US" smtClean="0"/>
              <a:t>‹#›</a:t>
            </a:fld>
            <a:endParaRPr lang="en-US"/>
          </a:p>
        </p:txBody>
      </p:sp>
    </p:spTree>
    <p:extLst>
      <p:ext uri="{BB962C8B-B14F-4D97-AF65-F5344CB8AC3E}">
        <p14:creationId xmlns:p14="http://schemas.microsoft.com/office/powerpoint/2010/main" val="3853234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4B8-C327-4BEC-9260-C6C98EE1A1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1826A0-FA0E-4B03-85BF-DFBA9BF83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2286FB-13CE-4E40-A079-747B72F8D64C}"/>
              </a:ext>
            </a:extLst>
          </p:cNvPr>
          <p:cNvSpPr>
            <a:spLocks noGrp="1"/>
          </p:cNvSpPr>
          <p:nvPr>
            <p:ph type="dt" sz="half" idx="10"/>
          </p:nvPr>
        </p:nvSpPr>
        <p:spPr/>
        <p:txBody>
          <a:bodyPr/>
          <a:lstStyle/>
          <a:p>
            <a:fld id="{C82A24C2-1383-4C68-B8C0-5E51E09AB076}" type="datetimeFigureOut">
              <a:rPr lang="en-US" smtClean="0"/>
              <a:t>11/24/2018</a:t>
            </a:fld>
            <a:endParaRPr lang="en-US"/>
          </a:p>
        </p:txBody>
      </p:sp>
      <p:sp>
        <p:nvSpPr>
          <p:cNvPr id="5" name="Footer Placeholder 4">
            <a:extLst>
              <a:ext uri="{FF2B5EF4-FFF2-40B4-BE49-F238E27FC236}">
                <a16:creationId xmlns:a16="http://schemas.microsoft.com/office/drawing/2014/main" id="{7286C444-C1F7-422C-9DFF-6C3DF805E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AC4CF-484C-44F7-98C7-A623551DE559}"/>
              </a:ext>
            </a:extLst>
          </p:cNvPr>
          <p:cNvSpPr>
            <a:spLocks noGrp="1"/>
          </p:cNvSpPr>
          <p:nvPr>
            <p:ph type="sldNum" sz="quarter" idx="12"/>
          </p:nvPr>
        </p:nvSpPr>
        <p:spPr/>
        <p:txBody>
          <a:bodyPr/>
          <a:lstStyle/>
          <a:p>
            <a:fld id="{C71C26DC-03AC-43A6-9979-2C9616BD9AAD}" type="slidenum">
              <a:rPr lang="en-US" smtClean="0"/>
              <a:t>‹#›</a:t>
            </a:fld>
            <a:endParaRPr lang="en-US"/>
          </a:p>
        </p:txBody>
      </p:sp>
    </p:spTree>
    <p:extLst>
      <p:ext uri="{BB962C8B-B14F-4D97-AF65-F5344CB8AC3E}">
        <p14:creationId xmlns:p14="http://schemas.microsoft.com/office/powerpoint/2010/main" val="364041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C6D1-0172-4DB5-BB94-DA0E9F0881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24A535-C7EB-453F-BB5B-80A2294D46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818E5-36F4-43D5-A2AE-9756F1099A68}"/>
              </a:ext>
            </a:extLst>
          </p:cNvPr>
          <p:cNvSpPr>
            <a:spLocks noGrp="1"/>
          </p:cNvSpPr>
          <p:nvPr>
            <p:ph type="dt" sz="half" idx="10"/>
          </p:nvPr>
        </p:nvSpPr>
        <p:spPr/>
        <p:txBody>
          <a:bodyPr/>
          <a:lstStyle/>
          <a:p>
            <a:fld id="{C82A24C2-1383-4C68-B8C0-5E51E09AB076}" type="datetimeFigureOut">
              <a:rPr lang="en-US" smtClean="0"/>
              <a:t>11/24/2018</a:t>
            </a:fld>
            <a:endParaRPr lang="en-US"/>
          </a:p>
        </p:txBody>
      </p:sp>
      <p:sp>
        <p:nvSpPr>
          <p:cNvPr id="5" name="Footer Placeholder 4">
            <a:extLst>
              <a:ext uri="{FF2B5EF4-FFF2-40B4-BE49-F238E27FC236}">
                <a16:creationId xmlns:a16="http://schemas.microsoft.com/office/drawing/2014/main" id="{5180DA86-001D-4460-AE20-CDCD016E5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2F929-AA20-402E-AD1B-2BDF150F2131}"/>
              </a:ext>
            </a:extLst>
          </p:cNvPr>
          <p:cNvSpPr>
            <a:spLocks noGrp="1"/>
          </p:cNvSpPr>
          <p:nvPr>
            <p:ph type="sldNum" sz="quarter" idx="12"/>
          </p:nvPr>
        </p:nvSpPr>
        <p:spPr/>
        <p:txBody>
          <a:bodyPr/>
          <a:lstStyle/>
          <a:p>
            <a:fld id="{C71C26DC-03AC-43A6-9979-2C9616BD9AAD}" type="slidenum">
              <a:rPr lang="en-US" smtClean="0"/>
              <a:t>‹#›</a:t>
            </a:fld>
            <a:endParaRPr lang="en-US"/>
          </a:p>
        </p:txBody>
      </p:sp>
    </p:spTree>
    <p:extLst>
      <p:ext uri="{BB962C8B-B14F-4D97-AF65-F5344CB8AC3E}">
        <p14:creationId xmlns:p14="http://schemas.microsoft.com/office/powerpoint/2010/main" val="1449496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AE4C42-F114-47A8-BBAA-4AD985ED6E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04F679-8D40-4720-B70D-98055CE7F6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2EB93-E1C4-420D-AE9F-42ABBFD2D82F}"/>
              </a:ext>
            </a:extLst>
          </p:cNvPr>
          <p:cNvSpPr>
            <a:spLocks noGrp="1"/>
          </p:cNvSpPr>
          <p:nvPr>
            <p:ph type="dt" sz="half" idx="10"/>
          </p:nvPr>
        </p:nvSpPr>
        <p:spPr/>
        <p:txBody>
          <a:bodyPr/>
          <a:lstStyle/>
          <a:p>
            <a:fld id="{C82A24C2-1383-4C68-B8C0-5E51E09AB076}" type="datetimeFigureOut">
              <a:rPr lang="en-US" smtClean="0"/>
              <a:t>11/24/2018</a:t>
            </a:fld>
            <a:endParaRPr lang="en-US"/>
          </a:p>
        </p:txBody>
      </p:sp>
      <p:sp>
        <p:nvSpPr>
          <p:cNvPr id="5" name="Footer Placeholder 4">
            <a:extLst>
              <a:ext uri="{FF2B5EF4-FFF2-40B4-BE49-F238E27FC236}">
                <a16:creationId xmlns:a16="http://schemas.microsoft.com/office/drawing/2014/main" id="{4EF4A36A-6202-4EB3-A267-A4397AE22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0C7DF-C80A-404E-9656-90200EC5AF3A}"/>
              </a:ext>
            </a:extLst>
          </p:cNvPr>
          <p:cNvSpPr>
            <a:spLocks noGrp="1"/>
          </p:cNvSpPr>
          <p:nvPr>
            <p:ph type="sldNum" sz="quarter" idx="12"/>
          </p:nvPr>
        </p:nvSpPr>
        <p:spPr/>
        <p:txBody>
          <a:bodyPr/>
          <a:lstStyle/>
          <a:p>
            <a:fld id="{C71C26DC-03AC-43A6-9979-2C9616BD9AAD}" type="slidenum">
              <a:rPr lang="en-US" smtClean="0"/>
              <a:t>‹#›</a:t>
            </a:fld>
            <a:endParaRPr lang="en-US"/>
          </a:p>
        </p:txBody>
      </p:sp>
    </p:spTree>
    <p:extLst>
      <p:ext uri="{BB962C8B-B14F-4D97-AF65-F5344CB8AC3E}">
        <p14:creationId xmlns:p14="http://schemas.microsoft.com/office/powerpoint/2010/main" val="236033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610A-CB9B-4314-9C3A-6F78E1AA8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A5B64-5760-4742-B866-0CDF179571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63D5D-A61D-4F2B-8BAE-2361DB1E1E5C}"/>
              </a:ext>
            </a:extLst>
          </p:cNvPr>
          <p:cNvSpPr>
            <a:spLocks noGrp="1"/>
          </p:cNvSpPr>
          <p:nvPr>
            <p:ph type="dt" sz="half" idx="10"/>
          </p:nvPr>
        </p:nvSpPr>
        <p:spPr/>
        <p:txBody>
          <a:bodyPr/>
          <a:lstStyle/>
          <a:p>
            <a:fld id="{C82A24C2-1383-4C68-B8C0-5E51E09AB076}" type="datetimeFigureOut">
              <a:rPr lang="en-US" smtClean="0"/>
              <a:t>11/24/2018</a:t>
            </a:fld>
            <a:endParaRPr lang="en-US"/>
          </a:p>
        </p:txBody>
      </p:sp>
      <p:sp>
        <p:nvSpPr>
          <p:cNvPr id="5" name="Footer Placeholder 4">
            <a:extLst>
              <a:ext uri="{FF2B5EF4-FFF2-40B4-BE49-F238E27FC236}">
                <a16:creationId xmlns:a16="http://schemas.microsoft.com/office/drawing/2014/main" id="{EBC81A5C-D31E-415A-9A8D-9CAC36E70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16499-5F54-490F-B971-0C0AF3CD75B6}"/>
              </a:ext>
            </a:extLst>
          </p:cNvPr>
          <p:cNvSpPr>
            <a:spLocks noGrp="1"/>
          </p:cNvSpPr>
          <p:nvPr>
            <p:ph type="sldNum" sz="quarter" idx="12"/>
          </p:nvPr>
        </p:nvSpPr>
        <p:spPr/>
        <p:txBody>
          <a:bodyPr/>
          <a:lstStyle/>
          <a:p>
            <a:fld id="{C71C26DC-03AC-43A6-9979-2C9616BD9AAD}" type="slidenum">
              <a:rPr lang="en-US" smtClean="0"/>
              <a:t>‹#›</a:t>
            </a:fld>
            <a:endParaRPr lang="en-US"/>
          </a:p>
        </p:txBody>
      </p:sp>
    </p:spTree>
    <p:extLst>
      <p:ext uri="{BB962C8B-B14F-4D97-AF65-F5344CB8AC3E}">
        <p14:creationId xmlns:p14="http://schemas.microsoft.com/office/powerpoint/2010/main" val="127847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1A82-6DAF-4E35-8BDA-F262919661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9D427C-068E-43C6-AAB5-958877134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0ACF99-4392-4697-9505-845135760345}"/>
              </a:ext>
            </a:extLst>
          </p:cNvPr>
          <p:cNvSpPr>
            <a:spLocks noGrp="1"/>
          </p:cNvSpPr>
          <p:nvPr>
            <p:ph type="dt" sz="half" idx="10"/>
          </p:nvPr>
        </p:nvSpPr>
        <p:spPr/>
        <p:txBody>
          <a:bodyPr/>
          <a:lstStyle/>
          <a:p>
            <a:fld id="{C82A24C2-1383-4C68-B8C0-5E51E09AB076}" type="datetimeFigureOut">
              <a:rPr lang="en-US" smtClean="0"/>
              <a:t>11/24/2018</a:t>
            </a:fld>
            <a:endParaRPr lang="en-US"/>
          </a:p>
        </p:txBody>
      </p:sp>
      <p:sp>
        <p:nvSpPr>
          <p:cNvPr id="5" name="Footer Placeholder 4">
            <a:extLst>
              <a:ext uri="{FF2B5EF4-FFF2-40B4-BE49-F238E27FC236}">
                <a16:creationId xmlns:a16="http://schemas.microsoft.com/office/drawing/2014/main" id="{2783F686-378A-4DC9-970C-A53E63B0C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22E54-DB29-4B8B-907B-078A87E92CFD}"/>
              </a:ext>
            </a:extLst>
          </p:cNvPr>
          <p:cNvSpPr>
            <a:spLocks noGrp="1"/>
          </p:cNvSpPr>
          <p:nvPr>
            <p:ph type="sldNum" sz="quarter" idx="12"/>
          </p:nvPr>
        </p:nvSpPr>
        <p:spPr/>
        <p:txBody>
          <a:bodyPr/>
          <a:lstStyle/>
          <a:p>
            <a:fld id="{C71C26DC-03AC-43A6-9979-2C9616BD9AAD}" type="slidenum">
              <a:rPr lang="en-US" smtClean="0"/>
              <a:t>‹#›</a:t>
            </a:fld>
            <a:endParaRPr lang="en-US"/>
          </a:p>
        </p:txBody>
      </p:sp>
    </p:spTree>
    <p:extLst>
      <p:ext uri="{BB962C8B-B14F-4D97-AF65-F5344CB8AC3E}">
        <p14:creationId xmlns:p14="http://schemas.microsoft.com/office/powerpoint/2010/main" val="360576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31CC-BC14-4A9F-BC9D-AB6C0FC096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CBBB37-C54D-4419-863C-8F611F7E50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C508B0-6693-4999-BA11-22C0C4FF9A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2A4EFC-FB38-4E42-A3F6-7874D3BBE56E}"/>
              </a:ext>
            </a:extLst>
          </p:cNvPr>
          <p:cNvSpPr>
            <a:spLocks noGrp="1"/>
          </p:cNvSpPr>
          <p:nvPr>
            <p:ph type="dt" sz="half" idx="10"/>
          </p:nvPr>
        </p:nvSpPr>
        <p:spPr/>
        <p:txBody>
          <a:bodyPr/>
          <a:lstStyle/>
          <a:p>
            <a:fld id="{C82A24C2-1383-4C68-B8C0-5E51E09AB076}" type="datetimeFigureOut">
              <a:rPr lang="en-US" smtClean="0"/>
              <a:t>11/24/2018</a:t>
            </a:fld>
            <a:endParaRPr lang="en-US"/>
          </a:p>
        </p:txBody>
      </p:sp>
      <p:sp>
        <p:nvSpPr>
          <p:cNvPr id="6" name="Footer Placeholder 5">
            <a:extLst>
              <a:ext uri="{FF2B5EF4-FFF2-40B4-BE49-F238E27FC236}">
                <a16:creationId xmlns:a16="http://schemas.microsoft.com/office/drawing/2014/main" id="{4C0FA499-22D8-473A-8FF4-44B2E60B8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EC6930-589E-43D7-84CD-DC9C1634117E}"/>
              </a:ext>
            </a:extLst>
          </p:cNvPr>
          <p:cNvSpPr>
            <a:spLocks noGrp="1"/>
          </p:cNvSpPr>
          <p:nvPr>
            <p:ph type="sldNum" sz="quarter" idx="12"/>
          </p:nvPr>
        </p:nvSpPr>
        <p:spPr/>
        <p:txBody>
          <a:bodyPr/>
          <a:lstStyle/>
          <a:p>
            <a:fld id="{C71C26DC-03AC-43A6-9979-2C9616BD9AAD}" type="slidenum">
              <a:rPr lang="en-US" smtClean="0"/>
              <a:t>‹#›</a:t>
            </a:fld>
            <a:endParaRPr lang="en-US"/>
          </a:p>
        </p:txBody>
      </p:sp>
    </p:spTree>
    <p:extLst>
      <p:ext uri="{BB962C8B-B14F-4D97-AF65-F5344CB8AC3E}">
        <p14:creationId xmlns:p14="http://schemas.microsoft.com/office/powerpoint/2010/main" val="416327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EBCE-7C39-4FE7-802A-A1D1A320E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C3ABD-7135-46E9-BB96-90756F8CAA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2F02D8-7498-484B-AC34-79DAD12FC8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76516B-29AD-4493-B54B-10B2EEA3AB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53A1BA-F953-4C07-95DC-08130458FF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ECAB35-BAD3-41D9-9B86-86EAF32A663C}"/>
              </a:ext>
            </a:extLst>
          </p:cNvPr>
          <p:cNvSpPr>
            <a:spLocks noGrp="1"/>
          </p:cNvSpPr>
          <p:nvPr>
            <p:ph type="dt" sz="half" idx="10"/>
          </p:nvPr>
        </p:nvSpPr>
        <p:spPr/>
        <p:txBody>
          <a:bodyPr/>
          <a:lstStyle/>
          <a:p>
            <a:fld id="{C82A24C2-1383-4C68-B8C0-5E51E09AB076}" type="datetimeFigureOut">
              <a:rPr lang="en-US" smtClean="0"/>
              <a:t>11/24/2018</a:t>
            </a:fld>
            <a:endParaRPr lang="en-US"/>
          </a:p>
        </p:txBody>
      </p:sp>
      <p:sp>
        <p:nvSpPr>
          <p:cNvPr id="8" name="Footer Placeholder 7">
            <a:extLst>
              <a:ext uri="{FF2B5EF4-FFF2-40B4-BE49-F238E27FC236}">
                <a16:creationId xmlns:a16="http://schemas.microsoft.com/office/drawing/2014/main" id="{6BF731F3-C154-4331-A790-7BF3EFF4E6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F5D242-C55F-4E6E-B398-735FA2A97FB9}"/>
              </a:ext>
            </a:extLst>
          </p:cNvPr>
          <p:cNvSpPr>
            <a:spLocks noGrp="1"/>
          </p:cNvSpPr>
          <p:nvPr>
            <p:ph type="sldNum" sz="quarter" idx="12"/>
          </p:nvPr>
        </p:nvSpPr>
        <p:spPr/>
        <p:txBody>
          <a:bodyPr/>
          <a:lstStyle/>
          <a:p>
            <a:fld id="{C71C26DC-03AC-43A6-9979-2C9616BD9AAD}" type="slidenum">
              <a:rPr lang="en-US" smtClean="0"/>
              <a:t>‹#›</a:t>
            </a:fld>
            <a:endParaRPr lang="en-US"/>
          </a:p>
        </p:txBody>
      </p:sp>
    </p:spTree>
    <p:extLst>
      <p:ext uri="{BB962C8B-B14F-4D97-AF65-F5344CB8AC3E}">
        <p14:creationId xmlns:p14="http://schemas.microsoft.com/office/powerpoint/2010/main" val="169792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BC28-E2F1-4AEB-89FA-9697A6779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4A7E73-CBCF-4E26-AD17-A9E6A2678FEC}"/>
              </a:ext>
            </a:extLst>
          </p:cNvPr>
          <p:cNvSpPr>
            <a:spLocks noGrp="1"/>
          </p:cNvSpPr>
          <p:nvPr>
            <p:ph type="dt" sz="half" idx="10"/>
          </p:nvPr>
        </p:nvSpPr>
        <p:spPr/>
        <p:txBody>
          <a:bodyPr/>
          <a:lstStyle/>
          <a:p>
            <a:fld id="{C82A24C2-1383-4C68-B8C0-5E51E09AB076}" type="datetimeFigureOut">
              <a:rPr lang="en-US" smtClean="0"/>
              <a:t>11/24/2018</a:t>
            </a:fld>
            <a:endParaRPr lang="en-US"/>
          </a:p>
        </p:txBody>
      </p:sp>
      <p:sp>
        <p:nvSpPr>
          <p:cNvPr id="4" name="Footer Placeholder 3">
            <a:extLst>
              <a:ext uri="{FF2B5EF4-FFF2-40B4-BE49-F238E27FC236}">
                <a16:creationId xmlns:a16="http://schemas.microsoft.com/office/drawing/2014/main" id="{D9F7C779-0DB6-447B-93F1-73A58B57ED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507933-73B3-46AD-8327-BE4D7E061A41}"/>
              </a:ext>
            </a:extLst>
          </p:cNvPr>
          <p:cNvSpPr>
            <a:spLocks noGrp="1"/>
          </p:cNvSpPr>
          <p:nvPr>
            <p:ph type="sldNum" sz="quarter" idx="12"/>
          </p:nvPr>
        </p:nvSpPr>
        <p:spPr/>
        <p:txBody>
          <a:bodyPr/>
          <a:lstStyle/>
          <a:p>
            <a:fld id="{C71C26DC-03AC-43A6-9979-2C9616BD9AAD}" type="slidenum">
              <a:rPr lang="en-US" smtClean="0"/>
              <a:t>‹#›</a:t>
            </a:fld>
            <a:endParaRPr lang="en-US"/>
          </a:p>
        </p:txBody>
      </p:sp>
    </p:spTree>
    <p:extLst>
      <p:ext uri="{BB962C8B-B14F-4D97-AF65-F5344CB8AC3E}">
        <p14:creationId xmlns:p14="http://schemas.microsoft.com/office/powerpoint/2010/main" val="147807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3BDA60-EF01-4D22-A54B-5A661225713B}"/>
              </a:ext>
            </a:extLst>
          </p:cNvPr>
          <p:cNvSpPr>
            <a:spLocks noGrp="1"/>
          </p:cNvSpPr>
          <p:nvPr>
            <p:ph type="dt" sz="half" idx="10"/>
          </p:nvPr>
        </p:nvSpPr>
        <p:spPr/>
        <p:txBody>
          <a:bodyPr/>
          <a:lstStyle/>
          <a:p>
            <a:fld id="{C82A24C2-1383-4C68-B8C0-5E51E09AB076}" type="datetimeFigureOut">
              <a:rPr lang="en-US" smtClean="0"/>
              <a:t>11/24/2018</a:t>
            </a:fld>
            <a:endParaRPr lang="en-US"/>
          </a:p>
        </p:txBody>
      </p:sp>
      <p:sp>
        <p:nvSpPr>
          <p:cNvPr id="3" name="Footer Placeholder 2">
            <a:extLst>
              <a:ext uri="{FF2B5EF4-FFF2-40B4-BE49-F238E27FC236}">
                <a16:creationId xmlns:a16="http://schemas.microsoft.com/office/drawing/2014/main" id="{8BDC4D87-B9CA-4188-86A0-BE79829DD0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23B89F-1362-4EB4-96DC-D14543B04633}"/>
              </a:ext>
            </a:extLst>
          </p:cNvPr>
          <p:cNvSpPr>
            <a:spLocks noGrp="1"/>
          </p:cNvSpPr>
          <p:nvPr>
            <p:ph type="sldNum" sz="quarter" idx="12"/>
          </p:nvPr>
        </p:nvSpPr>
        <p:spPr/>
        <p:txBody>
          <a:bodyPr/>
          <a:lstStyle/>
          <a:p>
            <a:fld id="{C71C26DC-03AC-43A6-9979-2C9616BD9AAD}" type="slidenum">
              <a:rPr lang="en-US" smtClean="0"/>
              <a:t>‹#›</a:t>
            </a:fld>
            <a:endParaRPr lang="en-US"/>
          </a:p>
        </p:txBody>
      </p:sp>
    </p:spTree>
    <p:extLst>
      <p:ext uri="{BB962C8B-B14F-4D97-AF65-F5344CB8AC3E}">
        <p14:creationId xmlns:p14="http://schemas.microsoft.com/office/powerpoint/2010/main" val="209044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1AD2-F7C7-4F73-8E59-B3F762F69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A36F45-0BDF-41CE-8D52-F0F092EC13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B700CF-8418-4D1A-8120-77EAF6334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10E709-8962-4483-8578-4A7712473B89}"/>
              </a:ext>
            </a:extLst>
          </p:cNvPr>
          <p:cNvSpPr>
            <a:spLocks noGrp="1"/>
          </p:cNvSpPr>
          <p:nvPr>
            <p:ph type="dt" sz="half" idx="10"/>
          </p:nvPr>
        </p:nvSpPr>
        <p:spPr/>
        <p:txBody>
          <a:bodyPr/>
          <a:lstStyle/>
          <a:p>
            <a:fld id="{C82A24C2-1383-4C68-B8C0-5E51E09AB076}" type="datetimeFigureOut">
              <a:rPr lang="en-US" smtClean="0"/>
              <a:t>11/24/2018</a:t>
            </a:fld>
            <a:endParaRPr lang="en-US"/>
          </a:p>
        </p:txBody>
      </p:sp>
      <p:sp>
        <p:nvSpPr>
          <p:cNvPr id="6" name="Footer Placeholder 5">
            <a:extLst>
              <a:ext uri="{FF2B5EF4-FFF2-40B4-BE49-F238E27FC236}">
                <a16:creationId xmlns:a16="http://schemas.microsoft.com/office/drawing/2014/main" id="{5791B680-5B30-4620-BCA9-BA5B74F9A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28E78B-F05B-41E5-93AB-2B13695A5F29}"/>
              </a:ext>
            </a:extLst>
          </p:cNvPr>
          <p:cNvSpPr>
            <a:spLocks noGrp="1"/>
          </p:cNvSpPr>
          <p:nvPr>
            <p:ph type="sldNum" sz="quarter" idx="12"/>
          </p:nvPr>
        </p:nvSpPr>
        <p:spPr/>
        <p:txBody>
          <a:bodyPr/>
          <a:lstStyle/>
          <a:p>
            <a:fld id="{C71C26DC-03AC-43A6-9979-2C9616BD9AAD}" type="slidenum">
              <a:rPr lang="en-US" smtClean="0"/>
              <a:t>‹#›</a:t>
            </a:fld>
            <a:endParaRPr lang="en-US"/>
          </a:p>
        </p:txBody>
      </p:sp>
    </p:spTree>
    <p:extLst>
      <p:ext uri="{BB962C8B-B14F-4D97-AF65-F5344CB8AC3E}">
        <p14:creationId xmlns:p14="http://schemas.microsoft.com/office/powerpoint/2010/main" val="313184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16A92-DEA6-46BE-AD5F-896098A889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5BAE53-7173-4D45-91F3-71EF7EC5D5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870696-065E-44B0-B233-B8BFD7680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B73D1F-F9CA-42DD-B9E2-6F09717D27B1}"/>
              </a:ext>
            </a:extLst>
          </p:cNvPr>
          <p:cNvSpPr>
            <a:spLocks noGrp="1"/>
          </p:cNvSpPr>
          <p:nvPr>
            <p:ph type="dt" sz="half" idx="10"/>
          </p:nvPr>
        </p:nvSpPr>
        <p:spPr/>
        <p:txBody>
          <a:bodyPr/>
          <a:lstStyle/>
          <a:p>
            <a:fld id="{C82A24C2-1383-4C68-B8C0-5E51E09AB076}" type="datetimeFigureOut">
              <a:rPr lang="en-US" smtClean="0"/>
              <a:t>11/24/2018</a:t>
            </a:fld>
            <a:endParaRPr lang="en-US"/>
          </a:p>
        </p:txBody>
      </p:sp>
      <p:sp>
        <p:nvSpPr>
          <p:cNvPr id="6" name="Footer Placeholder 5">
            <a:extLst>
              <a:ext uri="{FF2B5EF4-FFF2-40B4-BE49-F238E27FC236}">
                <a16:creationId xmlns:a16="http://schemas.microsoft.com/office/drawing/2014/main" id="{1E9B0610-03AF-450A-9E86-7F59444F6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F070-7C59-47BC-856A-12D6C817189A}"/>
              </a:ext>
            </a:extLst>
          </p:cNvPr>
          <p:cNvSpPr>
            <a:spLocks noGrp="1"/>
          </p:cNvSpPr>
          <p:nvPr>
            <p:ph type="sldNum" sz="quarter" idx="12"/>
          </p:nvPr>
        </p:nvSpPr>
        <p:spPr/>
        <p:txBody>
          <a:bodyPr/>
          <a:lstStyle/>
          <a:p>
            <a:fld id="{C71C26DC-03AC-43A6-9979-2C9616BD9AAD}" type="slidenum">
              <a:rPr lang="en-US" smtClean="0"/>
              <a:t>‹#›</a:t>
            </a:fld>
            <a:endParaRPr lang="en-US"/>
          </a:p>
        </p:txBody>
      </p:sp>
    </p:spTree>
    <p:extLst>
      <p:ext uri="{BB962C8B-B14F-4D97-AF65-F5344CB8AC3E}">
        <p14:creationId xmlns:p14="http://schemas.microsoft.com/office/powerpoint/2010/main" val="21250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0F4B86-BE57-4C12-8935-E75E6D538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A9A13-6909-481C-A121-24CD7BCBC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C1699-B001-4654-A227-F4F8F723D6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A24C2-1383-4C68-B8C0-5E51E09AB076}" type="datetimeFigureOut">
              <a:rPr lang="en-US" smtClean="0"/>
              <a:t>11/24/2018</a:t>
            </a:fld>
            <a:endParaRPr lang="en-US"/>
          </a:p>
        </p:txBody>
      </p:sp>
      <p:sp>
        <p:nvSpPr>
          <p:cNvPr id="5" name="Footer Placeholder 4">
            <a:extLst>
              <a:ext uri="{FF2B5EF4-FFF2-40B4-BE49-F238E27FC236}">
                <a16:creationId xmlns:a16="http://schemas.microsoft.com/office/drawing/2014/main" id="{09380D98-66E2-4321-B117-6F26F35A40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D2D0C-0AFF-41E7-9F23-57689DBD9D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C26DC-03AC-43A6-9979-2C9616BD9AAD}" type="slidenum">
              <a:rPr lang="en-US" smtClean="0"/>
              <a:t>‹#›</a:t>
            </a:fld>
            <a:endParaRPr lang="en-US"/>
          </a:p>
        </p:txBody>
      </p:sp>
    </p:spTree>
    <p:extLst>
      <p:ext uri="{BB962C8B-B14F-4D97-AF65-F5344CB8AC3E}">
        <p14:creationId xmlns:p14="http://schemas.microsoft.com/office/powerpoint/2010/main" val="927703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D9D29-7C28-4AAB-933E-C68D36A1F8A3}"/>
              </a:ext>
            </a:extLst>
          </p:cNvPr>
          <p:cNvSpPr>
            <a:spLocks noGrp="1"/>
          </p:cNvSpPr>
          <p:nvPr>
            <p:ph type="ctrTitle"/>
          </p:nvPr>
        </p:nvSpPr>
        <p:spPr/>
        <p:txBody>
          <a:bodyPr>
            <a:noAutofit/>
          </a:bodyPr>
          <a:lstStyle/>
          <a:p>
            <a:r>
              <a:rPr lang="en-US" dirty="0">
                <a:solidFill>
                  <a:schemeClr val="bg1"/>
                </a:solidFill>
              </a:rPr>
              <a:t>NYC Construction Safety Act &amp; Low-Rise Safety: Industry Perceptions</a:t>
            </a:r>
          </a:p>
        </p:txBody>
      </p:sp>
      <p:sp>
        <p:nvSpPr>
          <p:cNvPr id="3" name="Subtitle 2">
            <a:extLst>
              <a:ext uri="{FF2B5EF4-FFF2-40B4-BE49-F238E27FC236}">
                <a16:creationId xmlns:a16="http://schemas.microsoft.com/office/drawing/2014/main" id="{1190B1BD-E60C-4EED-B2DE-020F67F7C5CC}"/>
              </a:ext>
            </a:extLst>
          </p:cNvPr>
          <p:cNvSpPr>
            <a:spLocks noGrp="1"/>
          </p:cNvSpPr>
          <p:nvPr>
            <p:ph type="subTitle" idx="1"/>
          </p:nvPr>
        </p:nvSpPr>
        <p:spPr/>
        <p:txBody>
          <a:bodyPr>
            <a:normAutofit lnSpcReduction="10000"/>
          </a:bodyPr>
          <a:lstStyle/>
          <a:p>
            <a:r>
              <a:rPr lang="en-US" dirty="0">
                <a:solidFill>
                  <a:schemeClr val="bg1"/>
                </a:solidFill>
              </a:rPr>
              <a:t>Peter Simon </a:t>
            </a:r>
          </a:p>
          <a:p>
            <a:r>
              <a:rPr lang="en-US" dirty="0">
                <a:solidFill>
                  <a:schemeClr val="bg1"/>
                </a:solidFill>
              </a:rPr>
              <a:t>CUNY School of Public Health</a:t>
            </a:r>
          </a:p>
          <a:p>
            <a:r>
              <a:rPr lang="en-US" dirty="0">
                <a:solidFill>
                  <a:schemeClr val="bg1"/>
                </a:solidFill>
              </a:rPr>
              <a:t>Capstone Project</a:t>
            </a:r>
          </a:p>
          <a:p>
            <a:r>
              <a:rPr lang="en-US" dirty="0">
                <a:solidFill>
                  <a:schemeClr val="bg1"/>
                </a:solidFill>
              </a:rPr>
              <a:t>12/4/18</a:t>
            </a:r>
          </a:p>
        </p:txBody>
      </p:sp>
    </p:spTree>
    <p:extLst>
      <p:ext uri="{BB962C8B-B14F-4D97-AF65-F5344CB8AC3E}">
        <p14:creationId xmlns:p14="http://schemas.microsoft.com/office/powerpoint/2010/main" val="3635976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creenshot of a cell phone&#10;&#10;Description automatically generated">
            <a:extLst>
              <a:ext uri="{FF2B5EF4-FFF2-40B4-BE49-F238E27FC236}">
                <a16:creationId xmlns:a16="http://schemas.microsoft.com/office/drawing/2014/main" id="{24D3D364-11E7-459E-B6DD-6EE3F3BECFEC}"/>
              </a:ext>
            </a:extLst>
          </p:cNvPr>
          <p:cNvPicPr>
            <a:picLocks noChangeAspect="1"/>
          </p:cNvPicPr>
          <p:nvPr/>
        </p:nvPicPr>
        <p:blipFill>
          <a:blip r:embed="rId2"/>
          <a:stretch>
            <a:fillRect/>
          </a:stretch>
        </p:blipFill>
        <p:spPr>
          <a:xfrm>
            <a:off x="6343650" y="0"/>
            <a:ext cx="5616286" cy="3366656"/>
          </a:xfrm>
          <a:prstGeom prst="rect">
            <a:avLst/>
          </a:prstGeom>
        </p:spPr>
      </p:pic>
      <p:pic>
        <p:nvPicPr>
          <p:cNvPr id="20" name="Content Placeholder 3" descr="A picture containing screenshot&#10;&#10;Description automatically generated">
            <a:extLst>
              <a:ext uri="{FF2B5EF4-FFF2-40B4-BE49-F238E27FC236}">
                <a16:creationId xmlns:a16="http://schemas.microsoft.com/office/drawing/2014/main" id="{13E2590F-E213-439C-A9FC-048B704ED485}"/>
              </a:ext>
            </a:extLst>
          </p:cNvPr>
          <p:cNvPicPr>
            <a:picLocks noChangeAspect="1"/>
          </p:cNvPicPr>
          <p:nvPr/>
        </p:nvPicPr>
        <p:blipFill>
          <a:blip r:embed="rId3"/>
          <a:stretch>
            <a:fillRect/>
          </a:stretch>
        </p:blipFill>
        <p:spPr>
          <a:xfrm>
            <a:off x="6359238" y="3491345"/>
            <a:ext cx="5611090" cy="3366655"/>
          </a:xfrm>
          <a:prstGeom prst="rect">
            <a:avLst/>
          </a:prstGeom>
        </p:spPr>
      </p:pic>
      <p:sp>
        <p:nvSpPr>
          <p:cNvPr id="9" name="TextBox 8">
            <a:extLst>
              <a:ext uri="{FF2B5EF4-FFF2-40B4-BE49-F238E27FC236}">
                <a16:creationId xmlns:a16="http://schemas.microsoft.com/office/drawing/2014/main" id="{8D23EB1E-962A-4CCE-AA3C-B61F0791DD60}"/>
              </a:ext>
            </a:extLst>
          </p:cNvPr>
          <p:cNvSpPr txBox="1"/>
          <p:nvPr/>
        </p:nvSpPr>
        <p:spPr>
          <a:xfrm>
            <a:off x="67542" y="135824"/>
            <a:ext cx="5865668" cy="2062103"/>
          </a:xfrm>
          <a:prstGeom prst="rect">
            <a:avLst/>
          </a:prstGeom>
          <a:noFill/>
        </p:spPr>
        <p:txBody>
          <a:bodyPr wrap="square" rtlCol="0">
            <a:spAutoFit/>
          </a:bodyPr>
          <a:lstStyle/>
          <a:p>
            <a:r>
              <a:rPr lang="en-US" sz="3200" dirty="0"/>
              <a:t>#2 – Production Staff (Construction Superintendents) Not The Most Effective Group For Safety Oversight: </a:t>
            </a:r>
          </a:p>
        </p:txBody>
      </p:sp>
      <p:sp>
        <p:nvSpPr>
          <p:cNvPr id="10" name="TextBox 9">
            <a:extLst>
              <a:ext uri="{FF2B5EF4-FFF2-40B4-BE49-F238E27FC236}">
                <a16:creationId xmlns:a16="http://schemas.microsoft.com/office/drawing/2014/main" id="{28C3C64A-727A-41E3-9953-4021624C9E53}"/>
              </a:ext>
            </a:extLst>
          </p:cNvPr>
          <p:cNvSpPr txBox="1"/>
          <p:nvPr/>
        </p:nvSpPr>
        <p:spPr>
          <a:xfrm>
            <a:off x="415634" y="2547850"/>
            <a:ext cx="5138305" cy="3108543"/>
          </a:xfrm>
          <a:prstGeom prst="rect">
            <a:avLst/>
          </a:prstGeom>
          <a:noFill/>
        </p:spPr>
        <p:txBody>
          <a:bodyPr wrap="square" rtlCol="0">
            <a:spAutoFit/>
          </a:bodyPr>
          <a:lstStyle/>
          <a:p>
            <a:pPr marL="285750" indent="-285750">
              <a:buFont typeface="Arial" panose="020B0604020202020204" pitchFamily="34" charset="0"/>
              <a:buChar char="•"/>
              <a:tabLst>
                <a:tab pos="742950" algn="l"/>
              </a:tabLst>
            </a:pPr>
            <a:r>
              <a:rPr lang="en-US" sz="2800" b="1" dirty="0">
                <a:solidFill>
                  <a:srgbClr val="FFFF00"/>
                </a:solidFill>
              </a:rPr>
              <a:t>Supers Face Pressure to Complete Production Quickly</a:t>
            </a:r>
          </a:p>
          <a:p>
            <a:pPr marL="285750" indent="-285750">
              <a:buFont typeface="Arial" panose="020B0604020202020204" pitchFamily="34" charset="0"/>
              <a:buChar char="•"/>
              <a:tabLst>
                <a:tab pos="742950" algn="l"/>
              </a:tabLst>
            </a:pPr>
            <a:r>
              <a:rPr lang="en-US" sz="2800" b="1" dirty="0">
                <a:solidFill>
                  <a:srgbClr val="FFFF00"/>
                </a:solidFill>
              </a:rPr>
              <a:t>Pressure to Increase Speed Increases Risk</a:t>
            </a:r>
          </a:p>
          <a:p>
            <a:pPr marL="285750" indent="-285750">
              <a:buFont typeface="Arial" panose="020B0604020202020204" pitchFamily="34" charset="0"/>
              <a:buChar char="•"/>
              <a:tabLst>
                <a:tab pos="742950" algn="l"/>
              </a:tabLst>
            </a:pPr>
            <a:r>
              <a:rPr lang="en-US" sz="2800" b="1" dirty="0">
                <a:solidFill>
                  <a:srgbClr val="FFFF00"/>
                </a:solidFill>
              </a:rPr>
              <a:t>Supers Could Be Conflicted Between Production Goals &amp; Safety Goals</a:t>
            </a:r>
            <a:endParaRPr lang="en-US" sz="2000" dirty="0"/>
          </a:p>
        </p:txBody>
      </p:sp>
    </p:spTree>
    <p:extLst>
      <p:ext uri="{BB962C8B-B14F-4D97-AF65-F5344CB8AC3E}">
        <p14:creationId xmlns:p14="http://schemas.microsoft.com/office/powerpoint/2010/main" val="121940901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30021-1CD7-474F-AA87-1C23E9E72F49}"/>
              </a:ext>
            </a:extLst>
          </p:cNvPr>
          <p:cNvSpPr>
            <a:spLocks noGrp="1"/>
          </p:cNvSpPr>
          <p:nvPr>
            <p:ph type="title"/>
          </p:nvPr>
        </p:nvSpPr>
        <p:spPr>
          <a:xfrm>
            <a:off x="213013" y="0"/>
            <a:ext cx="12141777" cy="1325563"/>
          </a:xfrm>
        </p:spPr>
        <p:txBody>
          <a:bodyPr>
            <a:normAutofit/>
          </a:bodyPr>
          <a:lstStyle/>
          <a:p>
            <a:r>
              <a:rPr lang="en-US" sz="3800" dirty="0">
                <a:solidFill>
                  <a:schemeClr val="bg1"/>
                </a:solidFill>
              </a:rPr>
              <a:t>#3 – NYC Required Baseline Safety Training Insufficient:</a:t>
            </a:r>
          </a:p>
        </p:txBody>
      </p:sp>
      <p:pic>
        <p:nvPicPr>
          <p:cNvPr id="4" name="Content Placeholder 3">
            <a:extLst>
              <a:ext uri="{FF2B5EF4-FFF2-40B4-BE49-F238E27FC236}">
                <a16:creationId xmlns:a16="http://schemas.microsoft.com/office/drawing/2014/main" id="{C8FD095D-552B-4ED3-9647-82BB87E1E4DF}"/>
              </a:ext>
            </a:extLst>
          </p:cNvPr>
          <p:cNvPicPr>
            <a:picLocks noGrp="1" noChangeAspect="1"/>
          </p:cNvPicPr>
          <p:nvPr>
            <p:ph idx="1"/>
          </p:nvPr>
        </p:nvPicPr>
        <p:blipFill>
          <a:blip r:embed="rId2"/>
          <a:stretch>
            <a:fillRect/>
          </a:stretch>
        </p:blipFill>
        <p:spPr>
          <a:xfrm>
            <a:off x="111093" y="2852305"/>
            <a:ext cx="5912377" cy="3403022"/>
          </a:xfrm>
          <a:prstGeom prst="rect">
            <a:avLst/>
          </a:prstGeom>
        </p:spPr>
      </p:pic>
      <p:pic>
        <p:nvPicPr>
          <p:cNvPr id="5" name="Picture 4">
            <a:extLst>
              <a:ext uri="{FF2B5EF4-FFF2-40B4-BE49-F238E27FC236}">
                <a16:creationId xmlns:a16="http://schemas.microsoft.com/office/drawing/2014/main" id="{372E37D9-3D20-4795-87BE-AA7026782C62}"/>
              </a:ext>
            </a:extLst>
          </p:cNvPr>
          <p:cNvPicPr>
            <a:picLocks noChangeAspect="1"/>
          </p:cNvPicPr>
          <p:nvPr/>
        </p:nvPicPr>
        <p:blipFill>
          <a:blip r:embed="rId3"/>
          <a:stretch>
            <a:fillRect/>
          </a:stretch>
        </p:blipFill>
        <p:spPr>
          <a:xfrm>
            <a:off x="6343651" y="2847108"/>
            <a:ext cx="5628042" cy="3371849"/>
          </a:xfrm>
          <a:prstGeom prst="rect">
            <a:avLst/>
          </a:prstGeom>
        </p:spPr>
      </p:pic>
      <p:sp>
        <p:nvSpPr>
          <p:cNvPr id="6" name="TextBox 5">
            <a:extLst>
              <a:ext uri="{FF2B5EF4-FFF2-40B4-BE49-F238E27FC236}">
                <a16:creationId xmlns:a16="http://schemas.microsoft.com/office/drawing/2014/main" id="{A423A859-9AD8-4660-98A6-D26BF57B28AE}"/>
              </a:ext>
            </a:extLst>
          </p:cNvPr>
          <p:cNvSpPr txBox="1"/>
          <p:nvPr/>
        </p:nvSpPr>
        <p:spPr>
          <a:xfrm>
            <a:off x="415637" y="1381991"/>
            <a:ext cx="11824854" cy="1200329"/>
          </a:xfrm>
          <a:prstGeom prst="rect">
            <a:avLst/>
          </a:prstGeom>
          <a:noFill/>
        </p:spPr>
        <p:txBody>
          <a:bodyPr wrap="square" rtlCol="0">
            <a:spAutoFit/>
          </a:bodyPr>
          <a:lstStyle/>
          <a:p>
            <a:pPr marL="285750" indent="-285750">
              <a:buFont typeface="Arial" panose="020B0604020202020204" pitchFamily="34" charset="0"/>
              <a:buChar char="•"/>
            </a:pPr>
            <a:r>
              <a:rPr lang="en-US" sz="3600" b="1" dirty="0">
                <a:solidFill>
                  <a:srgbClr val="FFFF00"/>
                </a:solidFill>
              </a:rPr>
              <a:t>High Rise - 10 Hour OSHA Baseline Required - Insufficient  </a:t>
            </a:r>
          </a:p>
          <a:p>
            <a:pPr marL="285750" indent="-285750">
              <a:buFont typeface="Arial" panose="020B0604020202020204" pitchFamily="34" charset="0"/>
              <a:buChar char="•"/>
            </a:pPr>
            <a:r>
              <a:rPr lang="en-US" sz="3600" b="1" dirty="0">
                <a:solidFill>
                  <a:srgbClr val="FFFF00"/>
                </a:solidFill>
              </a:rPr>
              <a:t>Low-Rise – No Baseline Training Required - Insufficient </a:t>
            </a:r>
          </a:p>
        </p:txBody>
      </p:sp>
    </p:spTree>
    <p:extLst>
      <p:ext uri="{BB962C8B-B14F-4D97-AF65-F5344CB8AC3E}">
        <p14:creationId xmlns:p14="http://schemas.microsoft.com/office/powerpoint/2010/main" val="203343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AEE5-6705-437F-A77C-8721385BAC89}"/>
              </a:ext>
            </a:extLst>
          </p:cNvPr>
          <p:cNvSpPr>
            <a:spLocks noGrp="1"/>
          </p:cNvSpPr>
          <p:nvPr>
            <p:ph type="title"/>
          </p:nvPr>
        </p:nvSpPr>
        <p:spPr>
          <a:xfrm>
            <a:off x="225136" y="131329"/>
            <a:ext cx="11475027" cy="1325563"/>
          </a:xfrm>
        </p:spPr>
        <p:txBody>
          <a:bodyPr/>
          <a:lstStyle/>
          <a:p>
            <a:r>
              <a:rPr lang="en-US" dirty="0">
                <a:solidFill>
                  <a:schemeClr val="bg1"/>
                </a:solidFill>
              </a:rPr>
              <a:t>Legislative Recommendations for Interventions:</a:t>
            </a:r>
            <a:r>
              <a:rPr lang="en-US" dirty="0"/>
              <a:t>	</a:t>
            </a:r>
          </a:p>
        </p:txBody>
      </p:sp>
      <p:sp>
        <p:nvSpPr>
          <p:cNvPr id="3" name="Content Placeholder 2">
            <a:extLst>
              <a:ext uri="{FF2B5EF4-FFF2-40B4-BE49-F238E27FC236}">
                <a16:creationId xmlns:a16="http://schemas.microsoft.com/office/drawing/2014/main" id="{BC506068-8DC2-40F8-B4B6-84FEC0B1F5FD}"/>
              </a:ext>
            </a:extLst>
          </p:cNvPr>
          <p:cNvSpPr>
            <a:spLocks noGrp="1"/>
          </p:cNvSpPr>
          <p:nvPr>
            <p:ph idx="1"/>
          </p:nvPr>
        </p:nvSpPr>
        <p:spPr>
          <a:xfrm>
            <a:off x="838200" y="1825625"/>
            <a:ext cx="10515600" cy="4351338"/>
          </a:xfrm>
        </p:spPr>
        <p:txBody>
          <a:bodyPr>
            <a:normAutofit/>
          </a:bodyPr>
          <a:lstStyle/>
          <a:p>
            <a:pPr marL="0" indent="0">
              <a:buNone/>
            </a:pPr>
            <a:r>
              <a:rPr lang="en-US" sz="3600" dirty="0">
                <a:solidFill>
                  <a:schemeClr val="bg1"/>
                </a:solidFill>
              </a:rPr>
              <a:t>1) </a:t>
            </a:r>
            <a:r>
              <a:rPr lang="en-US" sz="3600" b="1" dirty="0">
                <a:solidFill>
                  <a:srgbClr val="FFFF00"/>
                </a:solidFill>
              </a:rPr>
              <a:t>Involve a Safety Professional</a:t>
            </a:r>
            <a:r>
              <a:rPr lang="en-US" sz="3600" b="1" dirty="0">
                <a:solidFill>
                  <a:schemeClr val="bg1"/>
                </a:solidFill>
              </a:rPr>
              <a:t> </a:t>
            </a:r>
            <a:r>
              <a:rPr lang="en-US" sz="3600" dirty="0">
                <a:solidFill>
                  <a:schemeClr val="bg1"/>
                </a:solidFill>
              </a:rPr>
              <a:t>on Low Rise Construction Sites.</a:t>
            </a:r>
          </a:p>
          <a:p>
            <a:pPr marL="0" indent="0">
              <a:buNone/>
            </a:pPr>
            <a:r>
              <a:rPr lang="en-US" sz="3600" dirty="0">
                <a:solidFill>
                  <a:schemeClr val="bg1"/>
                </a:solidFill>
              </a:rPr>
              <a:t>2) </a:t>
            </a:r>
            <a:r>
              <a:rPr lang="en-US" sz="3600" b="1" dirty="0">
                <a:solidFill>
                  <a:srgbClr val="FFFF00"/>
                </a:solidFill>
              </a:rPr>
              <a:t>Do Not</a:t>
            </a:r>
            <a:r>
              <a:rPr lang="en-US" sz="3600" b="1" dirty="0">
                <a:solidFill>
                  <a:schemeClr val="bg1"/>
                </a:solidFill>
              </a:rPr>
              <a:t> </a:t>
            </a:r>
            <a:r>
              <a:rPr lang="en-US" sz="3600" dirty="0">
                <a:solidFill>
                  <a:schemeClr val="bg1"/>
                </a:solidFill>
              </a:rPr>
              <a:t>Task </a:t>
            </a:r>
            <a:r>
              <a:rPr lang="en-US" sz="3600" b="1" dirty="0">
                <a:solidFill>
                  <a:srgbClr val="FFFF00"/>
                </a:solidFill>
              </a:rPr>
              <a:t>Production Staff Only</a:t>
            </a:r>
            <a:r>
              <a:rPr lang="en-US" sz="3600" b="1" dirty="0">
                <a:solidFill>
                  <a:schemeClr val="bg1"/>
                </a:solidFill>
              </a:rPr>
              <a:t> </a:t>
            </a:r>
            <a:r>
              <a:rPr lang="en-US" sz="3600" dirty="0">
                <a:solidFill>
                  <a:schemeClr val="bg1"/>
                </a:solidFill>
              </a:rPr>
              <a:t>with </a:t>
            </a:r>
            <a:r>
              <a:rPr lang="en-US" sz="3600" b="1" dirty="0">
                <a:solidFill>
                  <a:srgbClr val="FFFF00"/>
                </a:solidFill>
              </a:rPr>
              <a:t>Safety</a:t>
            </a:r>
            <a:r>
              <a:rPr lang="en-US" sz="3600" dirty="0">
                <a:solidFill>
                  <a:schemeClr val="bg1"/>
                </a:solidFill>
              </a:rPr>
              <a:t> Responsibilities.</a:t>
            </a:r>
          </a:p>
          <a:p>
            <a:pPr marL="0" indent="0">
              <a:buNone/>
            </a:pPr>
            <a:r>
              <a:rPr lang="en-US" sz="3600" dirty="0">
                <a:solidFill>
                  <a:schemeClr val="bg1"/>
                </a:solidFill>
              </a:rPr>
              <a:t>3) </a:t>
            </a:r>
            <a:r>
              <a:rPr lang="en-US" sz="3600" b="1" dirty="0">
                <a:solidFill>
                  <a:srgbClr val="FFFF00"/>
                </a:solidFill>
              </a:rPr>
              <a:t>Require</a:t>
            </a:r>
            <a:r>
              <a:rPr lang="en-US" sz="3600" dirty="0">
                <a:solidFill>
                  <a:schemeClr val="bg1"/>
                </a:solidFill>
              </a:rPr>
              <a:t> Baseline </a:t>
            </a:r>
            <a:r>
              <a:rPr lang="en-US" sz="3600" b="1" dirty="0">
                <a:solidFill>
                  <a:srgbClr val="FFFF00"/>
                </a:solidFill>
              </a:rPr>
              <a:t>Safety Training</a:t>
            </a:r>
            <a:r>
              <a:rPr lang="en-US" sz="3600" b="1" dirty="0">
                <a:solidFill>
                  <a:schemeClr val="bg1"/>
                </a:solidFill>
              </a:rPr>
              <a:t> </a:t>
            </a:r>
            <a:r>
              <a:rPr lang="en-US" sz="3600" dirty="0">
                <a:solidFill>
                  <a:schemeClr val="bg1"/>
                </a:solidFill>
              </a:rPr>
              <a:t>on </a:t>
            </a:r>
            <a:r>
              <a:rPr lang="en-US" sz="3600" b="1" dirty="0">
                <a:solidFill>
                  <a:srgbClr val="FFFF00"/>
                </a:solidFill>
              </a:rPr>
              <a:t>Low Rise</a:t>
            </a:r>
            <a:r>
              <a:rPr lang="en-US" sz="3600" b="1" dirty="0">
                <a:solidFill>
                  <a:schemeClr val="bg1"/>
                </a:solidFill>
              </a:rPr>
              <a:t> </a:t>
            </a:r>
            <a:r>
              <a:rPr lang="en-US" sz="3600" dirty="0">
                <a:solidFill>
                  <a:schemeClr val="bg1"/>
                </a:solidFill>
              </a:rPr>
              <a:t>Sites.</a:t>
            </a:r>
          </a:p>
          <a:p>
            <a:pPr marL="0" indent="0">
              <a:buNone/>
            </a:pPr>
            <a:r>
              <a:rPr lang="en-US" sz="3600" dirty="0">
                <a:solidFill>
                  <a:schemeClr val="bg1"/>
                </a:solidFill>
              </a:rPr>
              <a:t>4) </a:t>
            </a:r>
            <a:r>
              <a:rPr lang="en-US" sz="3600" b="1" dirty="0">
                <a:solidFill>
                  <a:srgbClr val="FFFF00"/>
                </a:solidFill>
              </a:rPr>
              <a:t>Increase</a:t>
            </a:r>
            <a:r>
              <a:rPr lang="en-US" sz="3600" b="1" dirty="0">
                <a:solidFill>
                  <a:schemeClr val="bg1"/>
                </a:solidFill>
              </a:rPr>
              <a:t> </a:t>
            </a:r>
            <a:r>
              <a:rPr lang="en-US" sz="3600" b="1" dirty="0">
                <a:solidFill>
                  <a:srgbClr val="FFFF00"/>
                </a:solidFill>
              </a:rPr>
              <a:t>Current</a:t>
            </a:r>
            <a:r>
              <a:rPr lang="en-US" sz="3600" b="1" dirty="0">
                <a:solidFill>
                  <a:schemeClr val="bg1"/>
                </a:solidFill>
              </a:rPr>
              <a:t> </a:t>
            </a:r>
            <a:r>
              <a:rPr lang="en-US" sz="3600" dirty="0">
                <a:solidFill>
                  <a:schemeClr val="bg1"/>
                </a:solidFill>
              </a:rPr>
              <a:t>Baseline </a:t>
            </a:r>
            <a:r>
              <a:rPr lang="en-US" sz="3600" b="1" dirty="0">
                <a:solidFill>
                  <a:srgbClr val="FFFF00"/>
                </a:solidFill>
              </a:rPr>
              <a:t>Safety Training</a:t>
            </a:r>
            <a:r>
              <a:rPr lang="en-US" sz="3600" b="1" dirty="0">
                <a:solidFill>
                  <a:schemeClr val="bg1"/>
                </a:solidFill>
              </a:rPr>
              <a:t> </a:t>
            </a:r>
            <a:r>
              <a:rPr lang="en-US" sz="3600" dirty="0">
                <a:solidFill>
                  <a:schemeClr val="bg1"/>
                </a:solidFill>
              </a:rPr>
              <a:t>Beyond 10 Hour OSHA.</a:t>
            </a:r>
          </a:p>
        </p:txBody>
      </p:sp>
    </p:spTree>
    <p:extLst>
      <p:ext uri="{BB962C8B-B14F-4D97-AF65-F5344CB8AC3E}">
        <p14:creationId xmlns:p14="http://schemas.microsoft.com/office/powerpoint/2010/main" val="20763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CA7315-20EB-4102-9270-5509F079B43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Questions?</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B2FEA191-DEC7-4A64-9E1F-DC2A71A56EB3}"/>
              </a:ext>
            </a:extLst>
          </p:cNvPr>
          <p:cNvPicPr>
            <a:picLocks noGrp="1" noChangeAspect="1"/>
          </p:cNvPicPr>
          <p:nvPr>
            <p:ph idx="1"/>
          </p:nvPr>
        </p:nvPicPr>
        <p:blipFill>
          <a:blip r:embed="rId2"/>
          <a:stretch>
            <a:fillRect/>
          </a:stretch>
        </p:blipFill>
        <p:spPr>
          <a:xfrm>
            <a:off x="5490196" y="492573"/>
            <a:ext cx="5880796" cy="5880796"/>
          </a:xfrm>
          <a:prstGeom prst="rect">
            <a:avLst/>
          </a:prstGeom>
        </p:spPr>
      </p:pic>
    </p:spTree>
    <p:extLst>
      <p:ext uri="{BB962C8B-B14F-4D97-AF65-F5344CB8AC3E}">
        <p14:creationId xmlns:p14="http://schemas.microsoft.com/office/powerpoint/2010/main" val="157304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F6A69-9BFE-474A-B975-069F100A7296}"/>
              </a:ext>
            </a:extLst>
          </p:cNvPr>
          <p:cNvSpPr>
            <a:spLocks noGrp="1"/>
          </p:cNvSpPr>
          <p:nvPr>
            <p:ph type="title"/>
          </p:nvPr>
        </p:nvSpPr>
        <p:spPr>
          <a:xfrm>
            <a:off x="157596" y="-211570"/>
            <a:ext cx="10515600" cy="1325563"/>
          </a:xfrm>
        </p:spPr>
        <p:txBody>
          <a:bodyPr>
            <a:normAutofit/>
          </a:bodyPr>
          <a:lstStyle/>
          <a:p>
            <a:r>
              <a:rPr lang="en-US" dirty="0">
                <a:solidFill>
                  <a:schemeClr val="bg1"/>
                </a:solidFill>
              </a:rPr>
              <a:t>Overview/Outline:</a:t>
            </a:r>
          </a:p>
        </p:txBody>
      </p:sp>
      <p:sp>
        <p:nvSpPr>
          <p:cNvPr id="3" name="Content Placeholder 2">
            <a:extLst>
              <a:ext uri="{FF2B5EF4-FFF2-40B4-BE49-F238E27FC236}">
                <a16:creationId xmlns:a16="http://schemas.microsoft.com/office/drawing/2014/main" id="{F5757FBD-BB94-4C29-9B4B-CCD00A5B2588}"/>
              </a:ext>
            </a:extLst>
          </p:cNvPr>
          <p:cNvSpPr>
            <a:spLocks noGrp="1"/>
          </p:cNvSpPr>
          <p:nvPr>
            <p:ph idx="1"/>
          </p:nvPr>
        </p:nvSpPr>
        <p:spPr>
          <a:xfrm>
            <a:off x="651163" y="971551"/>
            <a:ext cx="10515600" cy="4924858"/>
          </a:xfrm>
        </p:spPr>
        <p:txBody>
          <a:bodyPr>
            <a:noAutofit/>
          </a:bodyPr>
          <a:lstStyle/>
          <a:p>
            <a:r>
              <a:rPr lang="en-US" sz="3200" b="1" dirty="0">
                <a:solidFill>
                  <a:srgbClr val="FFFF00"/>
                </a:solidFill>
              </a:rPr>
              <a:t>Background</a:t>
            </a:r>
          </a:p>
          <a:p>
            <a:pPr lvl="1"/>
            <a:r>
              <a:rPr lang="en-US" sz="3200" dirty="0">
                <a:solidFill>
                  <a:schemeClr val="bg1"/>
                </a:solidFill>
              </a:rPr>
              <a:t>NYC Construction Industry Fatal Accident Problem</a:t>
            </a:r>
          </a:p>
          <a:p>
            <a:pPr lvl="1"/>
            <a:r>
              <a:rPr lang="en-US" sz="3200" dirty="0">
                <a:solidFill>
                  <a:schemeClr val="bg1"/>
                </a:solidFill>
              </a:rPr>
              <a:t>NYC City Council Proposed Interventions</a:t>
            </a:r>
          </a:p>
          <a:p>
            <a:pPr lvl="1"/>
            <a:r>
              <a:rPr lang="en-US" sz="3200" dirty="0">
                <a:solidFill>
                  <a:schemeClr val="bg1"/>
                </a:solidFill>
              </a:rPr>
              <a:t>NYC Construction Industry Perceptions on Interventions</a:t>
            </a:r>
          </a:p>
          <a:p>
            <a:r>
              <a:rPr lang="en-US" sz="3200" b="1" dirty="0">
                <a:solidFill>
                  <a:srgbClr val="FFFF00"/>
                </a:solidFill>
              </a:rPr>
              <a:t>Methods</a:t>
            </a:r>
          </a:p>
          <a:p>
            <a:pPr lvl="1"/>
            <a:r>
              <a:rPr lang="en-US" sz="3200" dirty="0">
                <a:solidFill>
                  <a:schemeClr val="bg1"/>
                </a:solidFill>
              </a:rPr>
              <a:t>Email Survey</a:t>
            </a:r>
          </a:p>
          <a:p>
            <a:pPr lvl="1"/>
            <a:r>
              <a:rPr lang="en-US" sz="3200" dirty="0">
                <a:solidFill>
                  <a:schemeClr val="bg1"/>
                </a:solidFill>
              </a:rPr>
              <a:t>10 Questions</a:t>
            </a:r>
          </a:p>
          <a:p>
            <a:r>
              <a:rPr lang="en-US" sz="3200" b="1" dirty="0">
                <a:solidFill>
                  <a:srgbClr val="FFFF00"/>
                </a:solidFill>
              </a:rPr>
              <a:t>Results/Findings</a:t>
            </a:r>
          </a:p>
          <a:p>
            <a:pPr lvl="1"/>
            <a:r>
              <a:rPr lang="en-US" sz="3200" dirty="0">
                <a:solidFill>
                  <a:schemeClr val="bg1"/>
                </a:solidFill>
              </a:rPr>
              <a:t>3 Response Trends</a:t>
            </a:r>
          </a:p>
          <a:p>
            <a:r>
              <a:rPr lang="en-US" sz="3200" b="1" dirty="0">
                <a:solidFill>
                  <a:srgbClr val="FFFF00"/>
                </a:solidFill>
              </a:rPr>
              <a:t>Recommendations</a:t>
            </a:r>
          </a:p>
          <a:p>
            <a:pPr lvl="1"/>
            <a:r>
              <a:rPr lang="en-US" sz="3200" dirty="0">
                <a:solidFill>
                  <a:schemeClr val="bg1"/>
                </a:solidFill>
              </a:rPr>
              <a:t>4 Recommendations for Legislative Interventions</a:t>
            </a:r>
          </a:p>
        </p:txBody>
      </p:sp>
    </p:spTree>
    <p:extLst>
      <p:ext uri="{BB962C8B-B14F-4D97-AF65-F5344CB8AC3E}">
        <p14:creationId xmlns:p14="http://schemas.microsoft.com/office/powerpoint/2010/main" val="183264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B7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61462-8983-43C0-A254-CA213119110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NYC Construction Fatality &amp; Safety Problem</a:t>
            </a:r>
          </a:p>
        </p:txBody>
      </p:sp>
      <p:pic>
        <p:nvPicPr>
          <p:cNvPr id="5" name="Content Placeholder 4" descr="A screenshot of a cell phone&#10;&#10;Description automatically generated">
            <a:extLst>
              <a:ext uri="{FF2B5EF4-FFF2-40B4-BE49-F238E27FC236}">
                <a16:creationId xmlns:a16="http://schemas.microsoft.com/office/drawing/2014/main" id="{E0E2AE63-1AC3-4F8F-9631-CB878EF6E4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1690" y="96592"/>
            <a:ext cx="8525814" cy="6409198"/>
          </a:xfrm>
          <a:prstGeom prst="rect">
            <a:avLst/>
          </a:prstGeom>
        </p:spPr>
      </p:pic>
      <p:sp>
        <p:nvSpPr>
          <p:cNvPr id="6" name="TextBox 5">
            <a:extLst>
              <a:ext uri="{FF2B5EF4-FFF2-40B4-BE49-F238E27FC236}">
                <a16:creationId xmlns:a16="http://schemas.microsoft.com/office/drawing/2014/main" id="{D6BC95E7-46FF-47C9-AC17-E47374D8EEFA}"/>
              </a:ext>
            </a:extLst>
          </p:cNvPr>
          <p:cNvSpPr txBox="1"/>
          <p:nvPr/>
        </p:nvSpPr>
        <p:spPr>
          <a:xfrm>
            <a:off x="1976908" y="6488668"/>
            <a:ext cx="7751481" cy="369332"/>
          </a:xfrm>
          <a:prstGeom prst="rect">
            <a:avLst/>
          </a:prstGeom>
          <a:noFill/>
        </p:spPr>
        <p:txBody>
          <a:bodyPr wrap="none" rtlCol="0">
            <a:spAutoFit/>
          </a:bodyPr>
          <a:lstStyle/>
          <a:p>
            <a:r>
              <a:rPr lang="en-US" dirty="0"/>
              <a:t>https://www1.nyc.gov/assets/buildings/pdf/2018_SafetyReport_Card_LL196.pdf</a:t>
            </a:r>
          </a:p>
        </p:txBody>
      </p:sp>
    </p:spTree>
    <p:extLst>
      <p:ext uri="{BB962C8B-B14F-4D97-AF65-F5344CB8AC3E}">
        <p14:creationId xmlns:p14="http://schemas.microsoft.com/office/powerpoint/2010/main" val="98007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2D7BD-2401-4CED-9A3B-9438C3E4E7F0}"/>
              </a:ext>
            </a:extLst>
          </p:cNvPr>
          <p:cNvSpPr>
            <a:spLocks noGrp="1"/>
          </p:cNvSpPr>
          <p:nvPr>
            <p:ph type="title"/>
          </p:nvPr>
        </p:nvSpPr>
        <p:spPr/>
        <p:txBody>
          <a:bodyPr/>
          <a:lstStyle/>
          <a:p>
            <a:r>
              <a:rPr lang="en-US" dirty="0">
                <a:solidFill>
                  <a:schemeClr val="bg1"/>
                </a:solidFill>
              </a:rPr>
              <a:t>NYC Low Rise &amp; Non-Union Construction Sites Identified As High-Risk </a:t>
            </a:r>
          </a:p>
        </p:txBody>
      </p:sp>
      <p:pic>
        <p:nvPicPr>
          <p:cNvPr id="4" name="Content Placeholder 3">
            <a:extLst>
              <a:ext uri="{FF2B5EF4-FFF2-40B4-BE49-F238E27FC236}">
                <a16:creationId xmlns:a16="http://schemas.microsoft.com/office/drawing/2014/main" id="{C59AAFE0-B5B3-4240-B11A-82B746C3A518}"/>
              </a:ext>
            </a:extLst>
          </p:cNvPr>
          <p:cNvPicPr>
            <a:picLocks noGrp="1" noChangeAspect="1"/>
          </p:cNvPicPr>
          <p:nvPr>
            <p:ph idx="1"/>
          </p:nvPr>
        </p:nvPicPr>
        <p:blipFill>
          <a:blip r:embed="rId2"/>
          <a:stretch>
            <a:fillRect/>
          </a:stretch>
        </p:blipFill>
        <p:spPr>
          <a:xfrm>
            <a:off x="229191" y="1957589"/>
            <a:ext cx="5585620" cy="4154436"/>
          </a:xfrm>
          <a:prstGeom prst="rect">
            <a:avLst/>
          </a:prstGeom>
        </p:spPr>
      </p:pic>
      <p:pic>
        <p:nvPicPr>
          <p:cNvPr id="5" name="Picture 4">
            <a:extLst>
              <a:ext uri="{FF2B5EF4-FFF2-40B4-BE49-F238E27FC236}">
                <a16:creationId xmlns:a16="http://schemas.microsoft.com/office/drawing/2014/main" id="{26AE8494-D4BB-4536-832E-0705BED1BD35}"/>
              </a:ext>
            </a:extLst>
          </p:cNvPr>
          <p:cNvPicPr>
            <a:picLocks noChangeAspect="1"/>
          </p:cNvPicPr>
          <p:nvPr/>
        </p:nvPicPr>
        <p:blipFill>
          <a:blip r:embed="rId3"/>
          <a:stretch>
            <a:fillRect/>
          </a:stretch>
        </p:blipFill>
        <p:spPr>
          <a:xfrm>
            <a:off x="6413596" y="1989786"/>
            <a:ext cx="5608831" cy="4161532"/>
          </a:xfrm>
          <a:prstGeom prst="rect">
            <a:avLst/>
          </a:prstGeom>
        </p:spPr>
      </p:pic>
      <p:sp>
        <p:nvSpPr>
          <p:cNvPr id="6" name="TextBox 5">
            <a:extLst>
              <a:ext uri="{FF2B5EF4-FFF2-40B4-BE49-F238E27FC236}">
                <a16:creationId xmlns:a16="http://schemas.microsoft.com/office/drawing/2014/main" id="{F6676F32-EA2C-433F-9059-13A31E48F919}"/>
              </a:ext>
            </a:extLst>
          </p:cNvPr>
          <p:cNvSpPr txBox="1"/>
          <p:nvPr/>
        </p:nvSpPr>
        <p:spPr>
          <a:xfrm>
            <a:off x="1648497" y="6407240"/>
            <a:ext cx="8551571" cy="369332"/>
          </a:xfrm>
          <a:prstGeom prst="rect">
            <a:avLst/>
          </a:prstGeom>
          <a:noFill/>
        </p:spPr>
        <p:txBody>
          <a:bodyPr wrap="square" rtlCol="0">
            <a:spAutoFit/>
          </a:bodyPr>
          <a:lstStyle/>
          <a:p>
            <a:r>
              <a:rPr lang="en-US" dirty="0"/>
              <a:t>http://www.bteany.com/wp-content/uploads/2018/11/OSHA-Report-Card-CY-2018.pdf</a:t>
            </a:r>
          </a:p>
        </p:txBody>
      </p:sp>
    </p:spTree>
    <p:extLst>
      <p:ext uri="{BB962C8B-B14F-4D97-AF65-F5344CB8AC3E}">
        <p14:creationId xmlns:p14="http://schemas.microsoft.com/office/powerpoint/2010/main" val="401795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4EBD-1006-47A2-BFF9-C6097BA4051B}"/>
              </a:ext>
            </a:extLst>
          </p:cNvPr>
          <p:cNvSpPr>
            <a:spLocks noGrp="1"/>
          </p:cNvSpPr>
          <p:nvPr>
            <p:ph type="title"/>
          </p:nvPr>
        </p:nvSpPr>
        <p:spPr/>
        <p:txBody>
          <a:bodyPr>
            <a:normAutofit fontScale="90000"/>
          </a:bodyPr>
          <a:lstStyle/>
          <a:p>
            <a:r>
              <a:rPr lang="en-US" dirty="0">
                <a:solidFill>
                  <a:schemeClr val="bg1"/>
                </a:solidFill>
              </a:rPr>
              <a:t>Fieldwork - Not For Profit (CSAC) Provided Construction Safety Expertise To NYC Legislatures</a:t>
            </a:r>
          </a:p>
        </p:txBody>
      </p:sp>
      <p:sp>
        <p:nvSpPr>
          <p:cNvPr id="3" name="Content Placeholder 2">
            <a:extLst>
              <a:ext uri="{FF2B5EF4-FFF2-40B4-BE49-F238E27FC236}">
                <a16:creationId xmlns:a16="http://schemas.microsoft.com/office/drawing/2014/main" id="{9FEBEBDB-8E8D-429D-9E8D-BF3CDA21DAB8}"/>
              </a:ext>
            </a:extLst>
          </p:cNvPr>
          <p:cNvSpPr>
            <a:spLocks noGrp="1"/>
          </p:cNvSpPr>
          <p:nvPr>
            <p:ph idx="1"/>
          </p:nvPr>
        </p:nvSpPr>
        <p:spPr/>
        <p:txBody>
          <a:bodyPr>
            <a:normAutofit fontScale="25000" lnSpcReduction="20000"/>
          </a:bodyPr>
          <a:lstStyle/>
          <a:p>
            <a:endParaRPr lang="en-US" dirty="0"/>
          </a:p>
          <a:p>
            <a:pPr marL="0" indent="0">
              <a:buNone/>
            </a:pPr>
            <a:r>
              <a:rPr lang="en-US" sz="6400" u="sng" dirty="0">
                <a:solidFill>
                  <a:schemeClr val="bg1"/>
                </a:solidFill>
              </a:rPr>
              <a:t>The NYC Legislative Process</a:t>
            </a:r>
          </a:p>
          <a:p>
            <a:r>
              <a:rPr lang="en-US" sz="8000" b="1" dirty="0">
                <a:solidFill>
                  <a:srgbClr val="FFFF00"/>
                </a:solidFill>
              </a:rPr>
              <a:t>Step 1: Bill introduction</a:t>
            </a:r>
          </a:p>
          <a:p>
            <a:pPr lvl="1">
              <a:buFont typeface="Calibri" panose="020F0502020204030204" pitchFamily="34" charset="0"/>
              <a:buChar char="-"/>
            </a:pPr>
            <a:r>
              <a:rPr lang="en-US" sz="7200" b="1" dirty="0">
                <a:solidFill>
                  <a:srgbClr val="FFFF00"/>
                </a:solidFill>
              </a:rPr>
              <a:t>Council Members work with the Legislation Division to craft a bill that is introduced at stated meetings, where it is assigned to the appropriate Committee.</a:t>
            </a:r>
          </a:p>
          <a:p>
            <a:r>
              <a:rPr lang="en-US" sz="8000" b="1" dirty="0">
                <a:solidFill>
                  <a:srgbClr val="FFFF00"/>
                </a:solidFill>
              </a:rPr>
              <a:t>Step 2: Public hearings</a:t>
            </a:r>
          </a:p>
          <a:p>
            <a:pPr lvl="1">
              <a:buFont typeface="Calibri" panose="020F0502020204030204" pitchFamily="34" charset="0"/>
              <a:buChar char="-"/>
            </a:pPr>
            <a:r>
              <a:rPr lang="en-US" sz="7200" b="1" dirty="0">
                <a:solidFill>
                  <a:srgbClr val="FFFF00"/>
                </a:solidFill>
              </a:rPr>
              <a:t>The Committee will hold a public hearing on a bill to obtain feedback from the public and other government entities who may be affected by the bill. This may result in amendments to the bill.</a:t>
            </a:r>
          </a:p>
          <a:p>
            <a:r>
              <a:rPr lang="en-US" sz="8000" b="1" dirty="0">
                <a:solidFill>
                  <a:srgbClr val="FFFF00"/>
                </a:solidFill>
              </a:rPr>
              <a:t>Step 3: Voting</a:t>
            </a:r>
          </a:p>
          <a:p>
            <a:pPr lvl="1">
              <a:buFont typeface="Calibri" panose="020F0502020204030204" pitchFamily="34" charset="0"/>
              <a:buChar char="-"/>
            </a:pPr>
            <a:r>
              <a:rPr lang="en-US" sz="7200" b="1" dirty="0">
                <a:solidFill>
                  <a:srgbClr val="FFFF00"/>
                </a:solidFill>
              </a:rPr>
              <a:t>The Committee votes on the bill. If the bill passes the Committee by majority vote, the bill is then sent to the full Council where it will be considered and voted on at a Stated Meeting. The bill must again pass by majority vote.</a:t>
            </a:r>
          </a:p>
          <a:p>
            <a:r>
              <a:rPr lang="en-US" sz="6400" dirty="0">
                <a:solidFill>
                  <a:schemeClr val="bg1"/>
                </a:solidFill>
              </a:rPr>
              <a:t>Step 4: Mayoral decision</a:t>
            </a:r>
          </a:p>
          <a:p>
            <a:pPr lvl="1">
              <a:buFont typeface="Calibri" panose="020F0502020204030204" pitchFamily="34" charset="0"/>
              <a:buChar char="-"/>
            </a:pPr>
            <a:r>
              <a:rPr lang="en-US" sz="6000" dirty="0">
                <a:solidFill>
                  <a:schemeClr val="bg1"/>
                </a:solidFill>
              </a:rPr>
              <a:t>After a bill is passed by the Council, it is presented to the Mayor, who has 30 days to either sign the bill into law, veto the bill or take no action. If the Mayor vetoes the bill, it is sent back to the Council. If this happens, the Council can override the Mayor’s veto with a 2/3 vote. If the Mayor doesn’t sign or veto the bill within 30 days, it becomes law.</a:t>
            </a:r>
          </a:p>
          <a:p>
            <a:r>
              <a:rPr lang="en-US" sz="6400" dirty="0">
                <a:solidFill>
                  <a:schemeClr val="bg1"/>
                </a:solidFill>
              </a:rPr>
              <a:t>Step 5: Bill becomes law</a:t>
            </a:r>
          </a:p>
          <a:p>
            <a:pPr lvl="1">
              <a:buFont typeface="Calibri" panose="020F0502020204030204" pitchFamily="34" charset="0"/>
              <a:buChar char="-"/>
            </a:pPr>
            <a:r>
              <a:rPr lang="en-US" sz="6000" dirty="0">
                <a:solidFill>
                  <a:schemeClr val="bg1"/>
                </a:solidFill>
              </a:rPr>
              <a:t>Once a bill is signed by the Mayor (or its veto has been overridden by Council), it’s then added to the New York City Charter or Administrative Code.</a:t>
            </a:r>
          </a:p>
          <a:p>
            <a:endParaRPr lang="en-US" dirty="0"/>
          </a:p>
        </p:txBody>
      </p:sp>
      <p:sp>
        <p:nvSpPr>
          <p:cNvPr id="4" name="TextBox 3">
            <a:extLst>
              <a:ext uri="{FF2B5EF4-FFF2-40B4-BE49-F238E27FC236}">
                <a16:creationId xmlns:a16="http://schemas.microsoft.com/office/drawing/2014/main" id="{16B4317E-36B9-4A66-A6CF-147720ECD7EA}"/>
              </a:ext>
            </a:extLst>
          </p:cNvPr>
          <p:cNvSpPr txBox="1"/>
          <p:nvPr/>
        </p:nvSpPr>
        <p:spPr>
          <a:xfrm>
            <a:off x="3916465" y="6441921"/>
            <a:ext cx="3469540" cy="369332"/>
          </a:xfrm>
          <a:prstGeom prst="rect">
            <a:avLst/>
          </a:prstGeom>
          <a:noFill/>
        </p:spPr>
        <p:txBody>
          <a:bodyPr wrap="none" rtlCol="0">
            <a:spAutoFit/>
          </a:bodyPr>
          <a:lstStyle/>
          <a:p>
            <a:r>
              <a:rPr lang="en-US" dirty="0"/>
              <a:t>https://council.nyc.gov/legislation/</a:t>
            </a:r>
          </a:p>
        </p:txBody>
      </p:sp>
    </p:spTree>
    <p:extLst>
      <p:ext uri="{BB962C8B-B14F-4D97-AF65-F5344CB8AC3E}">
        <p14:creationId xmlns:p14="http://schemas.microsoft.com/office/powerpoint/2010/main" val="263961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602B-AFF1-4A48-8E2A-5A912BFC19BB}"/>
              </a:ext>
            </a:extLst>
          </p:cNvPr>
          <p:cNvSpPr>
            <a:spLocks noGrp="1"/>
          </p:cNvSpPr>
          <p:nvPr>
            <p:ph type="title"/>
          </p:nvPr>
        </p:nvSpPr>
        <p:spPr/>
        <p:txBody>
          <a:bodyPr/>
          <a:lstStyle/>
          <a:p>
            <a:r>
              <a:rPr lang="en-US" dirty="0">
                <a:solidFill>
                  <a:srgbClr val="0070C0"/>
                </a:solidFill>
              </a:rPr>
              <a:t>2017 NYC Council Proposed Interventions Construction Safety Act: 20+ Bills</a:t>
            </a:r>
          </a:p>
        </p:txBody>
      </p:sp>
      <p:pic>
        <p:nvPicPr>
          <p:cNvPr id="4" name="Content Placeholder 3">
            <a:extLst>
              <a:ext uri="{FF2B5EF4-FFF2-40B4-BE49-F238E27FC236}">
                <a16:creationId xmlns:a16="http://schemas.microsoft.com/office/drawing/2014/main" id="{4B8E6D96-1B18-4679-AFD2-03079B392FE4}"/>
              </a:ext>
            </a:extLst>
          </p:cNvPr>
          <p:cNvPicPr>
            <a:picLocks noGrp="1" noChangeAspect="1"/>
          </p:cNvPicPr>
          <p:nvPr>
            <p:ph idx="1"/>
          </p:nvPr>
        </p:nvPicPr>
        <p:blipFill>
          <a:blip r:embed="rId2"/>
          <a:stretch>
            <a:fillRect/>
          </a:stretch>
        </p:blipFill>
        <p:spPr>
          <a:xfrm>
            <a:off x="154546" y="2002665"/>
            <a:ext cx="5962919" cy="4681469"/>
          </a:xfrm>
          <a:prstGeom prst="rect">
            <a:avLst/>
          </a:prstGeom>
        </p:spPr>
      </p:pic>
      <p:pic>
        <p:nvPicPr>
          <p:cNvPr id="5" name="Picture 4">
            <a:extLst>
              <a:ext uri="{FF2B5EF4-FFF2-40B4-BE49-F238E27FC236}">
                <a16:creationId xmlns:a16="http://schemas.microsoft.com/office/drawing/2014/main" id="{1FC54CD0-11A9-443A-85C0-CA0FDD0C3FA7}"/>
              </a:ext>
            </a:extLst>
          </p:cNvPr>
          <p:cNvPicPr>
            <a:picLocks noChangeAspect="1"/>
          </p:cNvPicPr>
          <p:nvPr/>
        </p:nvPicPr>
        <p:blipFill rotWithShape="1">
          <a:blip r:embed="rId3"/>
          <a:srcRect b="11978"/>
          <a:stretch/>
        </p:blipFill>
        <p:spPr>
          <a:xfrm>
            <a:off x="6209378" y="1976906"/>
            <a:ext cx="5916081" cy="4707229"/>
          </a:xfrm>
          <a:prstGeom prst="rect">
            <a:avLst/>
          </a:prstGeom>
        </p:spPr>
      </p:pic>
    </p:spTree>
    <p:extLst>
      <p:ext uri="{BB962C8B-B14F-4D97-AF65-F5344CB8AC3E}">
        <p14:creationId xmlns:p14="http://schemas.microsoft.com/office/powerpoint/2010/main" val="284673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BCA2-DD11-4CEE-84BF-026724E964A4}"/>
              </a:ext>
            </a:extLst>
          </p:cNvPr>
          <p:cNvSpPr>
            <a:spLocks noGrp="1"/>
          </p:cNvSpPr>
          <p:nvPr>
            <p:ph type="title"/>
          </p:nvPr>
        </p:nvSpPr>
        <p:spPr/>
        <p:txBody>
          <a:bodyPr/>
          <a:lstStyle/>
          <a:p>
            <a:r>
              <a:rPr lang="en-US" b="1" dirty="0">
                <a:solidFill>
                  <a:srgbClr val="FFFF00"/>
                </a:solidFill>
              </a:rPr>
              <a:t>Methods</a:t>
            </a:r>
            <a:r>
              <a:rPr lang="en-US" dirty="0">
                <a:solidFill>
                  <a:schemeClr val="bg1"/>
                </a:solidFill>
              </a:rPr>
              <a:t> – Measuring Construction Industry Perceptions of Proposed Interventions</a:t>
            </a:r>
          </a:p>
        </p:txBody>
      </p:sp>
      <p:sp>
        <p:nvSpPr>
          <p:cNvPr id="3" name="Content Placeholder 2">
            <a:extLst>
              <a:ext uri="{FF2B5EF4-FFF2-40B4-BE49-F238E27FC236}">
                <a16:creationId xmlns:a16="http://schemas.microsoft.com/office/drawing/2014/main" id="{E97EC1F7-899C-4A9B-A6D9-673E02776F24}"/>
              </a:ext>
            </a:extLst>
          </p:cNvPr>
          <p:cNvSpPr>
            <a:spLocks noGrp="1"/>
          </p:cNvSpPr>
          <p:nvPr>
            <p:ph idx="1"/>
          </p:nvPr>
        </p:nvSpPr>
        <p:spPr/>
        <p:txBody>
          <a:bodyPr/>
          <a:lstStyle/>
          <a:p>
            <a:pPr marL="514350" indent="-514350">
              <a:buAutoNum type="arabicParenR"/>
            </a:pPr>
            <a:r>
              <a:rPr lang="en-US" b="1" dirty="0">
                <a:solidFill>
                  <a:srgbClr val="FFFF00"/>
                </a:solidFill>
              </a:rPr>
              <a:t>Email survey</a:t>
            </a:r>
            <a:r>
              <a:rPr lang="en-US" b="1" dirty="0">
                <a:solidFill>
                  <a:schemeClr val="bg1"/>
                </a:solidFill>
              </a:rPr>
              <a:t> </a:t>
            </a:r>
            <a:r>
              <a:rPr lang="en-US" dirty="0">
                <a:solidFill>
                  <a:schemeClr val="bg1"/>
                </a:solidFill>
              </a:rPr>
              <a:t>utilizing SurveyMonkey.</a:t>
            </a:r>
          </a:p>
          <a:p>
            <a:pPr marL="514350" indent="-514350">
              <a:buAutoNum type="arabicParenR"/>
            </a:pPr>
            <a:r>
              <a:rPr lang="en-US" dirty="0">
                <a:solidFill>
                  <a:schemeClr val="bg1"/>
                </a:solidFill>
              </a:rPr>
              <a:t>English and Spanish (Spanish responses combined with English due to a low response rate).</a:t>
            </a:r>
          </a:p>
          <a:p>
            <a:pPr marL="514350" indent="-514350">
              <a:buAutoNum type="arabicParenR"/>
            </a:pPr>
            <a:r>
              <a:rPr lang="en-US" dirty="0">
                <a:solidFill>
                  <a:schemeClr val="bg1"/>
                </a:solidFill>
              </a:rPr>
              <a:t>Survey link distributed by CSAC member companies to company construction client/trainee databases.</a:t>
            </a:r>
          </a:p>
          <a:p>
            <a:pPr marL="514350" indent="-514350">
              <a:buAutoNum type="arabicParenR"/>
            </a:pPr>
            <a:r>
              <a:rPr lang="en-US" dirty="0">
                <a:solidFill>
                  <a:schemeClr val="bg1"/>
                </a:solidFill>
              </a:rPr>
              <a:t>Distributed to </a:t>
            </a:r>
            <a:r>
              <a:rPr lang="en-US" b="1" dirty="0">
                <a:solidFill>
                  <a:srgbClr val="FFFF00"/>
                </a:solidFill>
              </a:rPr>
              <a:t>24,935 email addresses</a:t>
            </a:r>
            <a:r>
              <a:rPr lang="en-US" dirty="0">
                <a:solidFill>
                  <a:schemeClr val="bg1"/>
                </a:solidFill>
              </a:rPr>
              <a:t>.</a:t>
            </a:r>
          </a:p>
          <a:p>
            <a:pPr marL="514350" indent="-514350">
              <a:buAutoNum type="arabicParenR"/>
            </a:pPr>
            <a:r>
              <a:rPr lang="en-US" dirty="0">
                <a:solidFill>
                  <a:schemeClr val="bg1"/>
                </a:solidFill>
              </a:rPr>
              <a:t>Results collected by SurveyMonkey.</a:t>
            </a:r>
          </a:p>
          <a:p>
            <a:pPr marL="514350" indent="-514350">
              <a:buAutoNum type="arabicParenR"/>
            </a:pPr>
            <a:r>
              <a:rPr lang="en-US" b="1" dirty="0">
                <a:solidFill>
                  <a:srgbClr val="FFFF00"/>
                </a:solidFill>
              </a:rPr>
              <a:t>Results shared</a:t>
            </a:r>
            <a:r>
              <a:rPr lang="en-US" dirty="0">
                <a:solidFill>
                  <a:schemeClr val="bg1"/>
                </a:solidFill>
              </a:rPr>
              <a:t> with </a:t>
            </a:r>
            <a:r>
              <a:rPr lang="en-US" b="1" dirty="0">
                <a:solidFill>
                  <a:srgbClr val="FFFF00"/>
                </a:solidFill>
              </a:rPr>
              <a:t>NYC Council</a:t>
            </a:r>
            <a:r>
              <a:rPr lang="en-US" dirty="0">
                <a:solidFill>
                  <a:schemeClr val="bg1"/>
                </a:solidFill>
              </a:rPr>
              <a:t> and </a:t>
            </a:r>
            <a:r>
              <a:rPr lang="en-US" b="1" dirty="0">
                <a:solidFill>
                  <a:srgbClr val="FFFF00"/>
                </a:solidFill>
              </a:rPr>
              <a:t>Industry Regulators</a:t>
            </a:r>
            <a:r>
              <a:rPr lang="en-US" dirty="0">
                <a:solidFill>
                  <a:schemeClr val="bg1"/>
                </a:solidFill>
              </a:rPr>
              <a:t>.</a:t>
            </a:r>
          </a:p>
        </p:txBody>
      </p:sp>
    </p:spTree>
    <p:extLst>
      <p:ext uri="{BB962C8B-B14F-4D97-AF65-F5344CB8AC3E}">
        <p14:creationId xmlns:p14="http://schemas.microsoft.com/office/powerpoint/2010/main" val="3940378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011B-4F54-4C31-8668-D318B6D9E772}"/>
              </a:ext>
            </a:extLst>
          </p:cNvPr>
          <p:cNvSpPr>
            <a:spLocks noGrp="1"/>
          </p:cNvSpPr>
          <p:nvPr>
            <p:ph type="title"/>
          </p:nvPr>
        </p:nvSpPr>
        <p:spPr>
          <a:xfrm>
            <a:off x="193963" y="0"/>
            <a:ext cx="10515600" cy="1325563"/>
          </a:xfrm>
        </p:spPr>
        <p:txBody>
          <a:bodyPr>
            <a:normAutofit/>
          </a:bodyPr>
          <a:lstStyle/>
          <a:p>
            <a:r>
              <a:rPr lang="en-US" dirty="0">
                <a:solidFill>
                  <a:schemeClr val="bg1"/>
                </a:solidFill>
              </a:rPr>
              <a:t>Survey -10 Question Modeled After Proposed Interventions</a:t>
            </a:r>
          </a:p>
        </p:txBody>
      </p:sp>
      <p:sp>
        <p:nvSpPr>
          <p:cNvPr id="7" name="Rectangle 6">
            <a:extLst>
              <a:ext uri="{FF2B5EF4-FFF2-40B4-BE49-F238E27FC236}">
                <a16:creationId xmlns:a16="http://schemas.microsoft.com/office/drawing/2014/main" id="{706865C1-952B-4ECB-8570-E0AD615DAEE4}"/>
              </a:ext>
            </a:extLst>
          </p:cNvPr>
          <p:cNvSpPr/>
          <p:nvPr/>
        </p:nvSpPr>
        <p:spPr>
          <a:xfrm>
            <a:off x="189411" y="1443446"/>
            <a:ext cx="7086600" cy="5094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522EFF52-71E0-4DDE-85A0-AB077FE22319}"/>
              </a:ext>
            </a:extLst>
          </p:cNvPr>
          <p:cNvGraphicFramePr>
            <a:graphicFrameLocks noGrp="1"/>
          </p:cNvGraphicFramePr>
          <p:nvPr>
            <p:ph idx="1"/>
            <p:extLst>
              <p:ext uri="{D42A27DB-BD31-4B8C-83A1-F6EECF244321}">
                <p14:modId xmlns:p14="http://schemas.microsoft.com/office/powerpoint/2010/main" val="3857922217"/>
              </p:ext>
            </p:extLst>
          </p:nvPr>
        </p:nvGraphicFramePr>
        <p:xfrm>
          <a:off x="197427" y="1002723"/>
          <a:ext cx="7060670" cy="5532748"/>
        </p:xfrm>
        <a:graphic>
          <a:graphicData uri="http://schemas.openxmlformats.org/drawingml/2006/table">
            <a:tbl>
              <a:tblPr/>
              <a:tblGrid>
                <a:gridCol w="4901520">
                  <a:extLst>
                    <a:ext uri="{9D8B030D-6E8A-4147-A177-3AD203B41FA5}">
                      <a16:colId xmlns:a16="http://schemas.microsoft.com/office/drawing/2014/main" val="1404664123"/>
                    </a:ext>
                  </a:extLst>
                </a:gridCol>
                <a:gridCol w="2159150">
                  <a:extLst>
                    <a:ext uri="{9D8B030D-6E8A-4147-A177-3AD203B41FA5}">
                      <a16:colId xmlns:a16="http://schemas.microsoft.com/office/drawing/2014/main" val="2501067369"/>
                    </a:ext>
                  </a:extLst>
                </a:gridCol>
              </a:tblGrid>
              <a:tr h="694355">
                <a:tc>
                  <a:txBody>
                    <a:bodyPr/>
                    <a:lstStyle/>
                    <a:p>
                      <a:pPr algn="l" fontAlgn="b"/>
                      <a:r>
                        <a:rPr lang="en-US" sz="600" b="1" i="0" u="none" strike="noStrike" dirty="0">
                          <a:solidFill>
                            <a:srgbClr val="000000"/>
                          </a:solidFill>
                          <a:effectLst/>
                          <a:latin typeface="Times New Roman" panose="02020603050405020304" pitchFamily="18" charset="0"/>
                        </a:rPr>
                        <a:t>Survey Questions:</a:t>
                      </a:r>
                    </a:p>
                  </a:txBody>
                  <a:tcPr marL="2415" marR="2415" marT="241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1" i="0" u="none" strike="noStrike">
                          <a:solidFill>
                            <a:srgbClr val="000000"/>
                          </a:solidFill>
                          <a:effectLst/>
                          <a:latin typeface="Times New Roman" panose="02020603050405020304" pitchFamily="18" charset="0"/>
                        </a:rPr>
                        <a:t>Survey Responses in Percentages:</a:t>
                      </a:r>
                    </a:p>
                  </a:txBody>
                  <a:tcPr marL="2415" marR="2415" marT="241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388677"/>
                  </a:ext>
                </a:extLst>
              </a:tr>
              <a:tr h="146914">
                <a:tc rowSpan="4">
                  <a:txBody>
                    <a:bodyPr/>
                    <a:lstStyle/>
                    <a:p>
                      <a:pPr algn="ctr" fontAlgn="ctr"/>
                      <a:r>
                        <a:rPr lang="en-US" sz="600" b="0" i="0" u="none" strike="noStrike" dirty="0">
                          <a:solidFill>
                            <a:srgbClr val="000000"/>
                          </a:solidFill>
                          <a:effectLst/>
                          <a:latin typeface="Times New Roman" panose="02020603050405020304" pitchFamily="18" charset="0"/>
                        </a:rPr>
                        <a:t>1) Which of the following mostly closely describes your job title or affiliation?</a:t>
                      </a:r>
                    </a:p>
                  </a:txBody>
                  <a:tcPr marL="2415" marR="2415" marT="24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panose="02020603050405020304" pitchFamily="18" charset="0"/>
                        </a:rPr>
                        <a:t>Safety Related 64%,   </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088492"/>
                  </a:ext>
                </a:extLst>
              </a:tr>
              <a:tr h="121812">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Other Professional 14%,</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538100"/>
                  </a:ext>
                </a:extLst>
              </a:tr>
              <a:tr h="109078">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Construction Management 12%,</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238799"/>
                  </a:ext>
                </a:extLst>
              </a:tr>
              <a:tr h="110740">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Trade Workers 10%</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456659"/>
                  </a:ext>
                </a:extLst>
              </a:tr>
              <a:tr h="135838">
                <a:tc rowSpan="4">
                  <a:txBody>
                    <a:bodyPr/>
                    <a:lstStyle/>
                    <a:p>
                      <a:pPr algn="ctr" fontAlgn="ctr"/>
                      <a:r>
                        <a:rPr lang="en-US" sz="600" b="0" i="0" u="none" strike="noStrike" dirty="0">
                          <a:solidFill>
                            <a:srgbClr val="000000"/>
                          </a:solidFill>
                          <a:effectLst/>
                          <a:latin typeface="Times New Roman" panose="02020603050405020304" pitchFamily="18" charset="0"/>
                        </a:rPr>
                        <a:t>2) Do you find the involvement of a dedicated Safety Professional on a NYC construction project:</a:t>
                      </a:r>
                    </a:p>
                  </a:txBody>
                  <a:tcPr marL="2415" marR="2415" marT="24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b"/>
                      <a:r>
                        <a:rPr lang="en-US" sz="600" b="0" i="0" u="none" strike="noStrike">
                          <a:solidFill>
                            <a:srgbClr val="000000"/>
                          </a:solidFill>
                          <a:effectLst/>
                          <a:latin typeface="Times New Roman" panose="02020603050405020304" pitchFamily="18" charset="0"/>
                        </a:rPr>
                        <a:t>Increases 92%</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73223510"/>
                  </a:ext>
                </a:extLst>
              </a:tr>
              <a:tr h="109078">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Other 5%</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824376285"/>
                  </a:ext>
                </a:extLst>
              </a:tr>
              <a:tr h="127349">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No Impact 3%</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77182249"/>
                  </a:ext>
                </a:extLst>
              </a:tr>
              <a:tr h="121812">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Decreases 0%</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89728505"/>
                  </a:ext>
                </a:extLst>
              </a:tr>
              <a:tr h="109078">
                <a:tc rowSpan="9">
                  <a:txBody>
                    <a:bodyPr/>
                    <a:lstStyle/>
                    <a:p>
                      <a:pPr algn="ctr" fontAlgn="ctr"/>
                      <a:r>
                        <a:rPr lang="en-US" sz="600" b="0" i="0" u="none" strike="noStrike" dirty="0">
                          <a:solidFill>
                            <a:srgbClr val="000000"/>
                          </a:solidFill>
                          <a:effectLst/>
                          <a:latin typeface="Times New Roman" panose="02020603050405020304" pitchFamily="18" charset="0"/>
                        </a:rPr>
                        <a:t>3) On a NYC New Building or Full Demolition project of 9 stories, how many projects can a single NYC Licensed Superintendent of Construction effectively oversee?</a:t>
                      </a:r>
                    </a:p>
                  </a:txBody>
                  <a:tcPr marL="2415" marR="2415" marT="24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panose="02020603050405020304" pitchFamily="18" charset="0"/>
                        </a:rPr>
                        <a:t>1 Project 60%</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120899"/>
                  </a:ext>
                </a:extLst>
              </a:tr>
              <a:tr h="113693">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2 Projects 14.53%</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85612"/>
                  </a:ext>
                </a:extLst>
              </a:tr>
              <a:tr h="113693">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Other Number of Projects 10.29%</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270559"/>
                  </a:ext>
                </a:extLst>
              </a:tr>
              <a:tr h="113693">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4 Projects 5.03%</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300800"/>
                  </a:ext>
                </a:extLst>
              </a:tr>
              <a:tr h="113693">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3 Projects 4.47%</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864486"/>
                  </a:ext>
                </a:extLst>
              </a:tr>
              <a:tr h="113693">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5 Projects 2.23%</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724749"/>
                  </a:ext>
                </a:extLst>
              </a:tr>
              <a:tr h="113693">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10 Projects 2.23%</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266263"/>
                  </a:ext>
                </a:extLst>
              </a:tr>
              <a:tr h="113693">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6 Projects .56%</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100124"/>
                  </a:ext>
                </a:extLst>
              </a:tr>
              <a:tr h="116277">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More Than 10 Projects .56%</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074185"/>
                  </a:ext>
                </a:extLst>
              </a:tr>
              <a:tr h="227015">
                <a:tc rowSpan="4">
                  <a:txBody>
                    <a:bodyPr/>
                    <a:lstStyle/>
                    <a:p>
                      <a:pPr algn="ctr" fontAlgn="ctr"/>
                      <a:r>
                        <a:rPr lang="en-US" sz="600" b="0" i="0" u="none" strike="noStrike">
                          <a:solidFill>
                            <a:srgbClr val="000000"/>
                          </a:solidFill>
                          <a:effectLst/>
                          <a:latin typeface="Times New Roman" panose="02020603050405020304" pitchFamily="18" charset="0"/>
                        </a:rPr>
                        <a:t>4) What is a NYC Licensed Construction Superintendent’s greatest pressure on a project?</a:t>
                      </a:r>
                    </a:p>
                  </a:txBody>
                  <a:tcPr marL="2415" marR="2415" marT="24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b"/>
                      <a:r>
                        <a:rPr lang="en-US" sz="600" b="0" i="0" u="none" strike="noStrike">
                          <a:solidFill>
                            <a:srgbClr val="000000"/>
                          </a:solidFill>
                          <a:effectLst/>
                          <a:latin typeface="Times New Roman" panose="02020603050405020304" pitchFamily="18" charset="0"/>
                        </a:rPr>
                        <a:t>Completing Production on Time &amp; Withing Budget 72%</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128827287"/>
                  </a:ext>
                </a:extLst>
              </a:tr>
              <a:tr h="113693">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Field Supervision 10%</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80906589"/>
                  </a:ext>
                </a:extLst>
              </a:tr>
              <a:tr h="113693">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Safety Requirements 7%</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21541072"/>
                  </a:ext>
                </a:extLst>
              </a:tr>
              <a:tr h="116277">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Other 11%</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39411959"/>
                  </a:ext>
                </a:extLst>
              </a:tr>
              <a:tr h="146914">
                <a:tc rowSpan="3">
                  <a:txBody>
                    <a:bodyPr/>
                    <a:lstStyle/>
                    <a:p>
                      <a:pPr algn="ctr" fontAlgn="ctr"/>
                      <a:r>
                        <a:rPr lang="en-US" sz="600" b="0" i="0" u="none" strike="noStrike">
                          <a:solidFill>
                            <a:srgbClr val="000000"/>
                          </a:solidFill>
                          <a:effectLst/>
                          <a:latin typeface="Times New Roman" panose="02020603050405020304" pitchFamily="18" charset="0"/>
                        </a:rPr>
                        <a:t>5) Do production staff face pressure to put production ahead of other requirements?</a:t>
                      </a:r>
                    </a:p>
                  </a:txBody>
                  <a:tcPr marL="2415" marR="2415" marT="24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Times New Roman" panose="02020603050405020304" pitchFamily="18" charset="0"/>
                        </a:rPr>
                        <a:t>Yes 81%</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649758"/>
                  </a:ext>
                </a:extLst>
              </a:tr>
              <a:tr h="113693">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No 11%</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19341"/>
                  </a:ext>
                </a:extLst>
              </a:tr>
              <a:tr h="116277">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Other 8%</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766838"/>
                  </a:ext>
                </a:extLst>
              </a:tr>
              <a:tr h="132886">
                <a:tc rowSpan="4">
                  <a:txBody>
                    <a:bodyPr/>
                    <a:lstStyle/>
                    <a:p>
                      <a:pPr algn="ctr" fontAlgn="ctr"/>
                      <a:r>
                        <a:rPr lang="en-US" sz="600" b="0" i="0" u="none" strike="noStrike">
                          <a:solidFill>
                            <a:srgbClr val="000000"/>
                          </a:solidFill>
                          <a:effectLst/>
                          <a:latin typeface="Times New Roman" panose="02020603050405020304" pitchFamily="18" charset="0"/>
                        </a:rPr>
                        <a:t>6) Are current safety training requirements for workers on buildings below 10 stories adequate?</a:t>
                      </a:r>
                    </a:p>
                  </a:txBody>
                  <a:tcPr marL="2415" marR="2415" marT="24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b"/>
                      <a:r>
                        <a:rPr lang="en-US" sz="600" b="0" i="0" u="none" strike="noStrike">
                          <a:solidFill>
                            <a:srgbClr val="000000"/>
                          </a:solidFill>
                          <a:effectLst/>
                          <a:latin typeface="Times New Roman" panose="02020603050405020304" pitchFamily="18" charset="0"/>
                        </a:rPr>
                        <a:t>No 56%</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087001867"/>
                  </a:ext>
                </a:extLst>
              </a:tr>
              <a:tr h="113693">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Yes 31%</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584866007"/>
                  </a:ext>
                </a:extLst>
              </a:tr>
              <a:tr h="113693">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Don't Know 9%</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57868219"/>
                  </a:ext>
                </a:extLst>
              </a:tr>
              <a:tr h="116277">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Other 4%</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69404779"/>
                  </a:ext>
                </a:extLst>
              </a:tr>
              <a:tr h="138424">
                <a:tc rowSpan="3">
                  <a:txBody>
                    <a:bodyPr/>
                    <a:lstStyle/>
                    <a:p>
                      <a:pPr algn="ctr" fontAlgn="ctr"/>
                      <a:r>
                        <a:rPr lang="en-US" sz="600" b="0" i="0" u="none" strike="noStrike">
                          <a:solidFill>
                            <a:srgbClr val="000000"/>
                          </a:solidFill>
                          <a:effectLst/>
                          <a:latin typeface="Times New Roman" panose="02020603050405020304" pitchFamily="18" charset="0"/>
                        </a:rPr>
                        <a:t>7) Would  safety on NYC construction projects under 10 stories improve with input from Safety Professionals?</a:t>
                      </a:r>
                    </a:p>
                  </a:txBody>
                  <a:tcPr marL="2415" marR="2415" marT="24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panose="02020603050405020304" pitchFamily="18" charset="0"/>
                        </a:rPr>
                        <a:t>Yes 91%</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3006689"/>
                  </a:ext>
                </a:extLst>
              </a:tr>
              <a:tr h="113693">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No 8%</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807644"/>
                  </a:ext>
                </a:extLst>
              </a:tr>
              <a:tr h="116277">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Other 1%</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146660"/>
                  </a:ext>
                </a:extLst>
              </a:tr>
              <a:tr h="113693">
                <a:tc rowSpan="3">
                  <a:txBody>
                    <a:bodyPr/>
                    <a:lstStyle/>
                    <a:p>
                      <a:pPr algn="ctr" fontAlgn="ctr"/>
                      <a:r>
                        <a:rPr lang="en-US" sz="600" b="0" i="0" u="none" strike="noStrike">
                          <a:solidFill>
                            <a:srgbClr val="000000"/>
                          </a:solidFill>
                          <a:effectLst/>
                          <a:latin typeface="Times New Roman" panose="02020603050405020304" pitchFamily="18" charset="0"/>
                        </a:rPr>
                        <a:t>8) Does pressure to speed construction production increase safety risk in NYC?</a:t>
                      </a:r>
                    </a:p>
                  </a:txBody>
                  <a:tcPr marL="2415" marR="2415" marT="24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b"/>
                      <a:r>
                        <a:rPr lang="en-US" sz="600" b="0" i="0" u="none" strike="noStrike">
                          <a:solidFill>
                            <a:srgbClr val="000000"/>
                          </a:solidFill>
                          <a:effectLst/>
                          <a:latin typeface="Times New Roman" panose="02020603050405020304" pitchFamily="18" charset="0"/>
                        </a:rPr>
                        <a:t>Yes 90%</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235506264"/>
                  </a:ext>
                </a:extLst>
              </a:tr>
              <a:tr h="113693">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No 6%</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75764487"/>
                  </a:ext>
                </a:extLst>
              </a:tr>
              <a:tr h="116277">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Other 4%</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2221000"/>
                  </a:ext>
                </a:extLst>
              </a:tr>
              <a:tr h="124765">
                <a:tc rowSpan="3">
                  <a:txBody>
                    <a:bodyPr/>
                    <a:lstStyle/>
                    <a:p>
                      <a:pPr algn="ctr" fontAlgn="ctr"/>
                      <a:r>
                        <a:rPr lang="en-US" sz="600" b="0" i="0" u="none" strike="noStrike" dirty="0">
                          <a:solidFill>
                            <a:srgbClr val="000000"/>
                          </a:solidFill>
                          <a:effectLst/>
                          <a:latin typeface="Times New Roman" panose="02020603050405020304" pitchFamily="18" charset="0"/>
                        </a:rPr>
                        <a:t>9) Is 10 Hours of OSHA training sufficient for workers on New York City Construction Sites?</a:t>
                      </a:r>
                    </a:p>
                  </a:txBody>
                  <a:tcPr marL="2415" marR="2415" marT="24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panose="02020603050405020304" pitchFamily="18" charset="0"/>
                        </a:rPr>
                        <a:t>No 64%</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52237"/>
                  </a:ext>
                </a:extLst>
              </a:tr>
              <a:tr h="113693">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Yes 26%</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0438"/>
                  </a:ext>
                </a:extLst>
              </a:tr>
              <a:tr h="116277">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Other 10%</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367291"/>
                  </a:ext>
                </a:extLst>
              </a:tr>
              <a:tr h="113693">
                <a:tc rowSpan="3">
                  <a:txBody>
                    <a:bodyPr/>
                    <a:lstStyle/>
                    <a:p>
                      <a:pPr algn="ctr" fontAlgn="ctr"/>
                      <a:r>
                        <a:rPr lang="en-US" sz="600" b="0" i="0" u="none" strike="noStrike">
                          <a:solidFill>
                            <a:srgbClr val="000000"/>
                          </a:solidFill>
                          <a:effectLst/>
                          <a:latin typeface="Times New Roman" panose="02020603050405020304" pitchFamily="18" charset="0"/>
                        </a:rPr>
                        <a:t>10) Do NYC project teams want specialized safety inspections assigned to a dedicated Safety Professional?</a:t>
                      </a:r>
                    </a:p>
                  </a:txBody>
                  <a:tcPr marL="2415" marR="2415" marT="24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l" fontAlgn="b"/>
                      <a:r>
                        <a:rPr lang="en-US" sz="600" b="0" i="0" u="none" strike="noStrike">
                          <a:solidFill>
                            <a:srgbClr val="000000"/>
                          </a:solidFill>
                          <a:effectLst/>
                          <a:latin typeface="Times New Roman" panose="02020603050405020304" pitchFamily="18" charset="0"/>
                        </a:rPr>
                        <a:t>Yes 64%</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075918686"/>
                  </a:ext>
                </a:extLst>
              </a:tr>
              <a:tr h="113693">
                <a:tc vMerge="1">
                  <a:txBody>
                    <a:bodyPr/>
                    <a:lstStyle/>
                    <a:p>
                      <a:endParaRPr lang="en-US"/>
                    </a:p>
                  </a:txBody>
                  <a:tcPr/>
                </a:tc>
                <a:tc>
                  <a:txBody>
                    <a:bodyPr/>
                    <a:lstStyle/>
                    <a:p>
                      <a:pPr algn="l" fontAlgn="b"/>
                      <a:r>
                        <a:rPr lang="en-US" sz="600" b="0" i="0" u="none" strike="noStrike">
                          <a:solidFill>
                            <a:srgbClr val="000000"/>
                          </a:solidFill>
                          <a:effectLst/>
                          <a:latin typeface="Times New Roman" panose="02020603050405020304" pitchFamily="18" charset="0"/>
                        </a:rPr>
                        <a:t>No 21%</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882733579"/>
                  </a:ext>
                </a:extLst>
              </a:tr>
              <a:tr h="116277">
                <a:tc vMerge="1">
                  <a:txBody>
                    <a:bodyPr/>
                    <a:lstStyle/>
                    <a:p>
                      <a:endParaRPr lang="en-US"/>
                    </a:p>
                  </a:txBody>
                  <a:tcPr/>
                </a:tc>
                <a:tc>
                  <a:txBody>
                    <a:bodyPr/>
                    <a:lstStyle/>
                    <a:p>
                      <a:pPr algn="l" fontAlgn="b"/>
                      <a:r>
                        <a:rPr lang="en-US" sz="600" b="0" i="0" u="none" strike="noStrike" dirty="0">
                          <a:solidFill>
                            <a:srgbClr val="000000"/>
                          </a:solidFill>
                          <a:effectLst/>
                          <a:latin typeface="Times New Roman" panose="02020603050405020304" pitchFamily="18" charset="0"/>
                        </a:rPr>
                        <a:t>Other 15%</a:t>
                      </a:r>
                    </a:p>
                  </a:txBody>
                  <a:tcPr marL="2415" marR="2415" marT="24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55413173"/>
                  </a:ext>
                </a:extLst>
              </a:tr>
            </a:tbl>
          </a:graphicData>
        </a:graphic>
      </p:graphicFrame>
      <p:sp>
        <p:nvSpPr>
          <p:cNvPr id="5" name="TextBox 4">
            <a:extLst>
              <a:ext uri="{FF2B5EF4-FFF2-40B4-BE49-F238E27FC236}">
                <a16:creationId xmlns:a16="http://schemas.microsoft.com/office/drawing/2014/main" id="{259FAC57-678E-43DC-A941-56F0F510E69E}"/>
              </a:ext>
            </a:extLst>
          </p:cNvPr>
          <p:cNvSpPr txBox="1"/>
          <p:nvPr/>
        </p:nvSpPr>
        <p:spPr>
          <a:xfrm>
            <a:off x="7511852" y="1906436"/>
            <a:ext cx="4680148" cy="2369880"/>
          </a:xfrm>
          <a:custGeom>
            <a:avLst/>
            <a:gdLst>
              <a:gd name="connsiteX0" fmla="*/ 0 w 4680148"/>
              <a:gd name="connsiteY0" fmla="*/ 0 h 523220"/>
              <a:gd name="connsiteX1" fmla="*/ 4680148 w 4680148"/>
              <a:gd name="connsiteY1" fmla="*/ 0 h 523220"/>
              <a:gd name="connsiteX2" fmla="*/ 4680148 w 4680148"/>
              <a:gd name="connsiteY2" fmla="*/ 523220 h 523220"/>
              <a:gd name="connsiteX3" fmla="*/ 0 w 4680148"/>
              <a:gd name="connsiteY3" fmla="*/ 523220 h 523220"/>
              <a:gd name="connsiteX4" fmla="*/ 0 w 4680148"/>
              <a:gd name="connsiteY4" fmla="*/ 0 h 523220"/>
              <a:gd name="connsiteX0" fmla="*/ 0 w 4680148"/>
              <a:gd name="connsiteY0" fmla="*/ 0 h 3828123"/>
              <a:gd name="connsiteX1" fmla="*/ 4680148 w 4680148"/>
              <a:gd name="connsiteY1" fmla="*/ 0 h 3828123"/>
              <a:gd name="connsiteX2" fmla="*/ 4608303 w 4680148"/>
              <a:gd name="connsiteY2" fmla="*/ 3828123 h 3828123"/>
              <a:gd name="connsiteX3" fmla="*/ 0 w 4680148"/>
              <a:gd name="connsiteY3" fmla="*/ 523220 h 3828123"/>
              <a:gd name="connsiteX4" fmla="*/ 0 w 4680148"/>
              <a:gd name="connsiteY4" fmla="*/ 0 h 3828123"/>
              <a:gd name="connsiteX0" fmla="*/ 0 w 4680148"/>
              <a:gd name="connsiteY0" fmla="*/ 0 h 3828123"/>
              <a:gd name="connsiteX1" fmla="*/ 4680148 w 4680148"/>
              <a:gd name="connsiteY1" fmla="*/ 0 h 3828123"/>
              <a:gd name="connsiteX2" fmla="*/ 4608303 w 4680148"/>
              <a:gd name="connsiteY2" fmla="*/ 3828123 h 3828123"/>
              <a:gd name="connsiteX3" fmla="*/ 78377 w 4680148"/>
              <a:gd name="connsiteY3" fmla="*/ 3788934 h 3828123"/>
              <a:gd name="connsiteX4" fmla="*/ 0 w 4680148"/>
              <a:gd name="connsiteY4" fmla="*/ 0 h 382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148" h="3828123">
                <a:moveTo>
                  <a:pt x="0" y="0"/>
                </a:moveTo>
                <a:lnTo>
                  <a:pt x="4680148" y="0"/>
                </a:lnTo>
                <a:lnTo>
                  <a:pt x="4608303" y="3828123"/>
                </a:lnTo>
                <a:lnTo>
                  <a:pt x="78377" y="3788934"/>
                </a:lnTo>
                <a:lnTo>
                  <a:pt x="0" y="0"/>
                </a:lnTo>
                <a:close/>
              </a:path>
            </a:pathLst>
          </a:custGeom>
          <a:solidFill>
            <a:srgbClr val="0070C0"/>
          </a:solidFill>
        </p:spPr>
        <p:txBody>
          <a:bodyPr wrap="square" rtlCol="0">
            <a:spAutoFit/>
          </a:bodyPr>
          <a:lstStyle/>
          <a:p>
            <a:r>
              <a:rPr lang="en-US" sz="4000" b="1" dirty="0">
                <a:solidFill>
                  <a:srgbClr val="FFFF00"/>
                </a:solidFill>
              </a:rPr>
              <a:t>3 Response Trends Stood Out</a:t>
            </a:r>
          </a:p>
          <a:p>
            <a:endParaRPr lang="en-US" sz="4000" b="1" dirty="0">
              <a:solidFill>
                <a:srgbClr val="FFFF00"/>
              </a:solidFill>
            </a:endParaRPr>
          </a:p>
          <a:p>
            <a:endParaRPr lang="en-US" sz="2800" dirty="0">
              <a:solidFill>
                <a:srgbClr val="0070C0"/>
              </a:solidFill>
            </a:endParaRPr>
          </a:p>
        </p:txBody>
      </p:sp>
    </p:spTree>
    <p:extLst>
      <p:ext uri="{BB962C8B-B14F-4D97-AF65-F5344CB8AC3E}">
        <p14:creationId xmlns:p14="http://schemas.microsoft.com/office/powerpoint/2010/main" val="3435170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4078-8609-4508-86FB-F209E15B5F78}"/>
              </a:ext>
            </a:extLst>
          </p:cNvPr>
          <p:cNvSpPr>
            <a:spLocks noGrp="1"/>
          </p:cNvSpPr>
          <p:nvPr>
            <p:ph type="title"/>
          </p:nvPr>
        </p:nvSpPr>
        <p:spPr>
          <a:xfrm>
            <a:off x="0" y="0"/>
            <a:ext cx="11674186" cy="1325563"/>
          </a:xfrm>
        </p:spPr>
        <p:txBody>
          <a:bodyPr>
            <a:normAutofit/>
          </a:bodyPr>
          <a:lstStyle/>
          <a:p>
            <a:r>
              <a:rPr lang="en-US" sz="3800" dirty="0">
                <a:solidFill>
                  <a:schemeClr val="bg1"/>
                </a:solidFill>
              </a:rPr>
              <a:t>#1 - Involvement of Safety Professional Improves Safety: </a:t>
            </a:r>
          </a:p>
        </p:txBody>
      </p:sp>
      <p:pic>
        <p:nvPicPr>
          <p:cNvPr id="4" name="Content Placeholder 3">
            <a:extLst>
              <a:ext uri="{FF2B5EF4-FFF2-40B4-BE49-F238E27FC236}">
                <a16:creationId xmlns:a16="http://schemas.microsoft.com/office/drawing/2014/main" id="{DEB20F12-D335-43F4-8D26-BE7DABDEA964}"/>
              </a:ext>
            </a:extLst>
          </p:cNvPr>
          <p:cNvPicPr>
            <a:picLocks noGrp="1" noChangeAspect="1"/>
          </p:cNvPicPr>
          <p:nvPr>
            <p:ph idx="1"/>
          </p:nvPr>
        </p:nvPicPr>
        <p:blipFill>
          <a:blip r:embed="rId2"/>
          <a:stretch>
            <a:fillRect/>
          </a:stretch>
        </p:blipFill>
        <p:spPr>
          <a:xfrm>
            <a:off x="192129" y="2429691"/>
            <a:ext cx="5855974" cy="4023361"/>
          </a:xfrm>
          <a:prstGeom prst="rect">
            <a:avLst/>
          </a:prstGeom>
        </p:spPr>
      </p:pic>
      <p:pic>
        <p:nvPicPr>
          <p:cNvPr id="6" name="Picture 5">
            <a:extLst>
              <a:ext uri="{FF2B5EF4-FFF2-40B4-BE49-F238E27FC236}">
                <a16:creationId xmlns:a16="http://schemas.microsoft.com/office/drawing/2014/main" id="{75713975-CF71-4042-8734-1D5DD25A4FA1}"/>
              </a:ext>
            </a:extLst>
          </p:cNvPr>
          <p:cNvPicPr>
            <a:picLocks noChangeAspect="1"/>
          </p:cNvPicPr>
          <p:nvPr/>
        </p:nvPicPr>
        <p:blipFill>
          <a:blip r:embed="rId3"/>
          <a:stretch>
            <a:fillRect/>
          </a:stretch>
        </p:blipFill>
        <p:spPr>
          <a:xfrm>
            <a:off x="6355080" y="2403567"/>
            <a:ext cx="5590903" cy="4042954"/>
          </a:xfrm>
          <a:prstGeom prst="rect">
            <a:avLst/>
          </a:prstGeom>
        </p:spPr>
      </p:pic>
      <p:sp>
        <p:nvSpPr>
          <p:cNvPr id="7" name="TextBox 6">
            <a:extLst>
              <a:ext uri="{FF2B5EF4-FFF2-40B4-BE49-F238E27FC236}">
                <a16:creationId xmlns:a16="http://schemas.microsoft.com/office/drawing/2014/main" id="{30CA6842-826D-40CD-A87F-8757C0F162A7}"/>
              </a:ext>
            </a:extLst>
          </p:cNvPr>
          <p:cNvSpPr txBox="1"/>
          <p:nvPr/>
        </p:nvSpPr>
        <p:spPr>
          <a:xfrm>
            <a:off x="2171699" y="955963"/>
            <a:ext cx="8276359" cy="1200329"/>
          </a:xfrm>
          <a:prstGeom prst="rect">
            <a:avLst/>
          </a:prstGeom>
          <a:noFill/>
        </p:spPr>
        <p:txBody>
          <a:bodyPr wrap="square" rtlCol="0">
            <a:spAutoFit/>
          </a:bodyPr>
          <a:lstStyle/>
          <a:p>
            <a:pPr marL="285750" indent="-285750">
              <a:buFont typeface="Arial" panose="020B0604020202020204" pitchFamily="34" charset="0"/>
              <a:buChar char="•"/>
            </a:pPr>
            <a:r>
              <a:rPr lang="en-US" sz="3600" b="1" dirty="0">
                <a:solidFill>
                  <a:srgbClr val="FFFF00"/>
                </a:solidFill>
              </a:rPr>
              <a:t>High Rise – Safety Pro Required</a:t>
            </a:r>
          </a:p>
          <a:p>
            <a:pPr marL="285750" indent="-285750">
              <a:buFont typeface="Arial" panose="020B0604020202020204" pitchFamily="34" charset="0"/>
              <a:buChar char="•"/>
            </a:pPr>
            <a:r>
              <a:rPr lang="en-US" sz="3600" b="1" dirty="0">
                <a:solidFill>
                  <a:srgbClr val="FFFF00"/>
                </a:solidFill>
              </a:rPr>
              <a:t>Low Rise – Safety Pro </a:t>
            </a:r>
            <a:r>
              <a:rPr lang="en-US" sz="3600" b="1" u="sng" dirty="0">
                <a:solidFill>
                  <a:srgbClr val="FFFF00"/>
                </a:solidFill>
              </a:rPr>
              <a:t>Not</a:t>
            </a:r>
            <a:r>
              <a:rPr lang="en-US" sz="3600" b="1" dirty="0">
                <a:solidFill>
                  <a:srgbClr val="FFFF00"/>
                </a:solidFill>
              </a:rPr>
              <a:t> Required</a:t>
            </a:r>
          </a:p>
        </p:txBody>
      </p:sp>
    </p:spTree>
    <p:extLst>
      <p:ext uri="{BB962C8B-B14F-4D97-AF65-F5344CB8AC3E}">
        <p14:creationId xmlns:p14="http://schemas.microsoft.com/office/powerpoint/2010/main" val="2170684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964</Words>
  <Application>Microsoft Office PowerPoint</Application>
  <PresentationFormat>Widescreen</PresentationFormat>
  <Paragraphs>113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NYC Construction Safety Act &amp; Low-Rise Safety: Industry Perceptions</vt:lpstr>
      <vt:lpstr>Overview/Outline:</vt:lpstr>
      <vt:lpstr>NYC Construction Fatality &amp; Safety Problem</vt:lpstr>
      <vt:lpstr>NYC Low Rise &amp; Non-Union Construction Sites Identified As High-Risk </vt:lpstr>
      <vt:lpstr>Fieldwork - Not For Profit (CSAC) Provided Construction Safety Expertise To NYC Legislatures</vt:lpstr>
      <vt:lpstr>2017 NYC Council Proposed Interventions Construction Safety Act: 20+ Bills</vt:lpstr>
      <vt:lpstr>Methods – Measuring Construction Industry Perceptions of Proposed Interventions</vt:lpstr>
      <vt:lpstr>Survey -10 Question Modeled After Proposed Interventions</vt:lpstr>
      <vt:lpstr>#1 - Involvement of Safety Professional Improves Safety: </vt:lpstr>
      <vt:lpstr>PowerPoint Presentation</vt:lpstr>
      <vt:lpstr>#3 – NYC Required Baseline Safety Training Insufficient:</vt:lpstr>
      <vt:lpstr>Legislative Recommendations for Interventions: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NYC Construction Safety Act &amp; Low-Rise Safety: Industry Perceptions</dc:title>
  <dc:creator>Peter Simon</dc:creator>
  <cp:lastModifiedBy>Peter Simon</cp:lastModifiedBy>
  <cp:revision>35</cp:revision>
  <dcterms:created xsi:type="dcterms:W3CDTF">2018-11-25T15:25:33Z</dcterms:created>
  <dcterms:modified xsi:type="dcterms:W3CDTF">2018-11-25T23:05:34Z</dcterms:modified>
</cp:coreProperties>
</file>